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Agrandir" panose="020B0604020202020204" charset="0"/>
      <p:regular r:id="rId17"/>
    </p:embeddedFont>
    <p:embeddedFont>
      <p:font typeface="Agrandir Bold" panose="020B0604020202020204" charset="0"/>
      <p:regular r:id="rId18"/>
    </p:embeddedFont>
    <p:embeddedFont>
      <p:font typeface="Agrandir Medium" panose="020B0604020202020204" charset="0"/>
      <p:regular r:id="rId19"/>
    </p:embeddedFont>
    <p:embeddedFont>
      <p:font typeface="Canva Sans" panose="020B0604020202020204" charset="0"/>
      <p:regular r:id="rId20"/>
    </p:embeddedFont>
    <p:embeddedFont>
      <p:font typeface="Canva Sans Bold" panose="020B0604020202020204" charset="0"/>
      <p:regular r:id="rId21"/>
    </p:embeddedFont>
    <p:embeddedFont>
      <p:font typeface="Open Sans" panose="020B0606030504020204" pitchFamily="34" charset="0"/>
      <p:regular r:id="rId22"/>
    </p:embeddedFont>
    <p:embeddedFont>
      <p:font typeface="Open Sans Bold" panose="020B0604020202020204" charset="0"/>
      <p:regular r:id="rId23"/>
    </p:embeddedFont>
    <p:embeddedFont>
      <p:font typeface="Public Sans" panose="020B0604020202020204" charset="0"/>
      <p:regular r:id="rId24"/>
    </p:embeddedFont>
    <p:embeddedFont>
      <p:font typeface="Public Sans 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2.svg>
</file>

<file path=ppt/media/image3.png>
</file>

<file path=ppt/media/image4.svg>
</file>

<file path=ppt/media/image5.jpe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01.12.2025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project focuses on predicting health insurance premiums using machine-learning techniques. We use demographic and medical health-related features to understand what drives premium prices and build a model that predicts them accurately. This presentation covers our dataset, exploratory analysis, modeling approach, results, and business implications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this section, we define the business importance of premium prediction and clearly state the problem we aim to solve. Insurance pricing depends on an individual’s health risk profile, but estimating this accurately can be difficult. Our goal is to build a regression model that predicts premium amounts using demographic and medical features. This helps insurers price policies fairly while managing risk, and also improves transparency for customers.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Our dataset includes core demographic and lifestyle features that directly impact insurance premiums. The main variable we predict is the ‘charges’ column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7.sv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9903101" y="1247768"/>
            <a:ext cx="7638991" cy="8010532"/>
            <a:chOff x="0" y="0"/>
            <a:chExt cx="2011915" cy="2109770"/>
          </a:xfrm>
        </p:grpSpPr>
        <p:sp>
          <p:nvSpPr>
            <p:cNvPr id="3" name="Freeform 3"/>
            <p:cNvSpPr/>
            <p:nvPr/>
          </p:nvSpPr>
          <p:spPr>
            <a:xfrm>
              <a:off x="0" y="0"/>
              <a:ext cx="2011915" cy="2109770"/>
            </a:xfrm>
            <a:custGeom>
              <a:avLst/>
              <a:gdLst/>
              <a:ahLst/>
              <a:cxnLst/>
              <a:rect l="l" t="t" r="r" b="b"/>
              <a:pathLst>
                <a:path w="2011915" h="2109770">
                  <a:moveTo>
                    <a:pt x="0" y="0"/>
                  </a:moveTo>
                  <a:lnTo>
                    <a:pt x="2011915" y="0"/>
                  </a:lnTo>
                  <a:lnTo>
                    <a:pt x="2011915" y="2109770"/>
                  </a:lnTo>
                  <a:lnTo>
                    <a:pt x="0" y="2109770"/>
                  </a:lnTo>
                  <a:close/>
                </a:path>
              </a:pathLst>
            </a:custGeom>
            <a:solidFill>
              <a:srgbClr val="FBF6F1"/>
            </a:solidFill>
          </p:spPr>
          <p:txBody>
            <a:bodyPr/>
            <a:lstStyle/>
            <a:p>
              <a:endParaRPr lang="en-US"/>
            </a:p>
          </p:txBody>
        </p:sp>
        <p:sp>
          <p:nvSpPr>
            <p:cNvPr id="4" name="TextBox 4"/>
            <p:cNvSpPr txBox="1"/>
            <p:nvPr/>
          </p:nvSpPr>
          <p:spPr>
            <a:xfrm>
              <a:off x="0" y="-28575"/>
              <a:ext cx="2011915" cy="2138345"/>
            </a:xfrm>
            <a:prstGeom prst="rect">
              <a:avLst/>
            </a:prstGeom>
          </p:spPr>
          <p:txBody>
            <a:bodyPr lIns="50800" tIns="50800" rIns="50800" bIns="50800" rtlCol="0" anchor="ctr"/>
            <a:lstStyle/>
            <a:p>
              <a:pPr algn="ctr">
                <a:lnSpc>
                  <a:spcPts val="1960"/>
                </a:lnSpc>
              </a:pPr>
              <a:endParaRPr/>
            </a:p>
          </p:txBody>
        </p:sp>
      </p:grpSp>
      <p:sp>
        <p:nvSpPr>
          <p:cNvPr id="5" name="Freeform 5"/>
          <p:cNvSpPr/>
          <p:nvPr/>
        </p:nvSpPr>
        <p:spPr>
          <a:xfrm>
            <a:off x="10317427" y="2151234"/>
            <a:ext cx="6810338" cy="6203599"/>
          </a:xfrm>
          <a:custGeom>
            <a:avLst/>
            <a:gdLst/>
            <a:ahLst/>
            <a:cxnLst/>
            <a:rect l="l" t="t" r="r" b="b"/>
            <a:pathLst>
              <a:path w="6810338" h="6203599">
                <a:moveTo>
                  <a:pt x="0" y="0"/>
                </a:moveTo>
                <a:lnTo>
                  <a:pt x="6810338" y="0"/>
                </a:lnTo>
                <a:lnTo>
                  <a:pt x="6810338" y="6203600"/>
                </a:lnTo>
                <a:lnTo>
                  <a:pt x="0" y="62036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0" y="434679"/>
            <a:ext cx="728006" cy="772980"/>
          </a:xfrm>
          <a:custGeom>
            <a:avLst/>
            <a:gdLst/>
            <a:ahLst/>
            <a:cxnLst/>
            <a:rect l="l" t="t" r="r" b="b"/>
            <a:pathLst>
              <a:path w="728006" h="772980">
                <a:moveTo>
                  <a:pt x="0" y="0"/>
                </a:moveTo>
                <a:lnTo>
                  <a:pt x="728006" y="0"/>
                </a:lnTo>
                <a:lnTo>
                  <a:pt x="728006" y="772980"/>
                </a:lnTo>
                <a:lnTo>
                  <a:pt x="0" y="77298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7" name="TextBox 7"/>
          <p:cNvSpPr txBox="1"/>
          <p:nvPr/>
        </p:nvSpPr>
        <p:spPr>
          <a:xfrm>
            <a:off x="728006" y="548979"/>
            <a:ext cx="17559994" cy="685419"/>
          </a:xfrm>
          <a:prstGeom prst="rect">
            <a:avLst/>
          </a:prstGeom>
        </p:spPr>
        <p:txBody>
          <a:bodyPr lIns="0" tIns="0" rIns="0" bIns="0" rtlCol="0" anchor="t">
            <a:spAutoFit/>
          </a:bodyPr>
          <a:lstStyle/>
          <a:p>
            <a:pPr marL="0" lvl="0" indent="0" algn="l">
              <a:lnSpc>
                <a:spcPts val="5088"/>
              </a:lnSpc>
            </a:pPr>
            <a:r>
              <a:rPr lang="en-US" sz="5300" b="1" spc="-360">
                <a:solidFill>
                  <a:srgbClr val="000000"/>
                </a:solidFill>
                <a:latin typeface="Public Sans Bold"/>
                <a:ea typeface="Public Sans Bold"/>
                <a:cs typeface="Public Sans Bold"/>
                <a:sym typeface="Public Sans Bold"/>
              </a:rPr>
              <a:t>Predicting Health Insurance Premiums Using Machine Learning</a:t>
            </a:r>
          </a:p>
        </p:txBody>
      </p:sp>
      <p:sp>
        <p:nvSpPr>
          <p:cNvPr id="8" name="TextBox 8"/>
          <p:cNvSpPr txBox="1"/>
          <p:nvPr/>
        </p:nvSpPr>
        <p:spPr>
          <a:xfrm>
            <a:off x="293699" y="1979263"/>
            <a:ext cx="7527889" cy="574953"/>
          </a:xfrm>
          <a:prstGeom prst="rect">
            <a:avLst/>
          </a:prstGeom>
        </p:spPr>
        <p:txBody>
          <a:bodyPr lIns="0" tIns="0" rIns="0" bIns="0" rtlCol="0" anchor="t">
            <a:spAutoFit/>
          </a:bodyPr>
          <a:lstStyle/>
          <a:p>
            <a:pPr marL="0" lvl="0" indent="0" algn="l">
              <a:lnSpc>
                <a:spcPts val="4226"/>
              </a:lnSpc>
            </a:pPr>
            <a:r>
              <a:rPr lang="en-US" sz="4545" spc="-372">
                <a:solidFill>
                  <a:srgbClr val="000000"/>
                </a:solidFill>
                <a:latin typeface="Public Sans"/>
                <a:ea typeface="Public Sans"/>
                <a:cs typeface="Public Sans"/>
                <a:sym typeface="Public Sans"/>
              </a:rPr>
              <a:t>A Data-Driven Approach by :-</a:t>
            </a:r>
          </a:p>
        </p:txBody>
      </p:sp>
      <p:sp>
        <p:nvSpPr>
          <p:cNvPr id="9" name="TextBox 9"/>
          <p:cNvSpPr txBox="1"/>
          <p:nvPr/>
        </p:nvSpPr>
        <p:spPr>
          <a:xfrm>
            <a:off x="1028700" y="2972142"/>
            <a:ext cx="6956263" cy="3725800"/>
          </a:xfrm>
          <a:prstGeom prst="rect">
            <a:avLst/>
          </a:prstGeom>
        </p:spPr>
        <p:txBody>
          <a:bodyPr lIns="0" tIns="0" rIns="0" bIns="0" rtlCol="0" anchor="t">
            <a:spAutoFit/>
          </a:bodyPr>
          <a:lstStyle/>
          <a:p>
            <a:pPr algn="l">
              <a:lnSpc>
                <a:spcPts val="2976"/>
              </a:lnSpc>
            </a:pPr>
            <a:r>
              <a:rPr lang="en-US" sz="3200" spc="-262">
                <a:solidFill>
                  <a:srgbClr val="000000"/>
                </a:solidFill>
                <a:latin typeface="Public Sans"/>
                <a:ea typeface="Public Sans"/>
                <a:cs typeface="Public Sans"/>
                <a:sym typeface="Public Sans"/>
              </a:rPr>
              <a:t>Vineet Reddy Saddi</a:t>
            </a:r>
          </a:p>
          <a:p>
            <a:pPr algn="l">
              <a:lnSpc>
                <a:spcPts val="2976"/>
              </a:lnSpc>
            </a:pPr>
            <a:endParaRPr lang="en-US" sz="3200" spc="-262">
              <a:solidFill>
                <a:srgbClr val="000000"/>
              </a:solidFill>
              <a:latin typeface="Public Sans"/>
              <a:ea typeface="Public Sans"/>
              <a:cs typeface="Public Sans"/>
              <a:sym typeface="Public Sans"/>
            </a:endParaRPr>
          </a:p>
          <a:p>
            <a:pPr algn="l">
              <a:lnSpc>
                <a:spcPts val="2976"/>
              </a:lnSpc>
            </a:pPr>
            <a:r>
              <a:rPr lang="en-US" sz="3200" spc="-262">
                <a:solidFill>
                  <a:srgbClr val="000000"/>
                </a:solidFill>
                <a:latin typeface="Public Sans"/>
                <a:ea typeface="Public Sans"/>
                <a:cs typeface="Public Sans"/>
                <a:sym typeface="Public Sans"/>
              </a:rPr>
              <a:t>Shiva Kotagiri</a:t>
            </a:r>
          </a:p>
          <a:p>
            <a:pPr algn="l">
              <a:lnSpc>
                <a:spcPts val="2976"/>
              </a:lnSpc>
            </a:pPr>
            <a:endParaRPr lang="en-US" sz="3200" spc="-262">
              <a:solidFill>
                <a:srgbClr val="000000"/>
              </a:solidFill>
              <a:latin typeface="Public Sans"/>
              <a:ea typeface="Public Sans"/>
              <a:cs typeface="Public Sans"/>
              <a:sym typeface="Public Sans"/>
            </a:endParaRPr>
          </a:p>
          <a:p>
            <a:pPr algn="l">
              <a:lnSpc>
                <a:spcPts val="2976"/>
              </a:lnSpc>
            </a:pPr>
            <a:r>
              <a:rPr lang="en-US" sz="3200" spc="-262">
                <a:solidFill>
                  <a:srgbClr val="000000"/>
                </a:solidFill>
                <a:latin typeface="Public Sans"/>
                <a:ea typeface="Public Sans"/>
                <a:cs typeface="Public Sans"/>
                <a:sym typeface="Public Sans"/>
              </a:rPr>
              <a:t>Svamsee Addaguduru</a:t>
            </a:r>
          </a:p>
          <a:p>
            <a:pPr algn="l">
              <a:lnSpc>
                <a:spcPts val="2976"/>
              </a:lnSpc>
            </a:pPr>
            <a:endParaRPr lang="en-US" sz="3200" spc="-262">
              <a:solidFill>
                <a:srgbClr val="000000"/>
              </a:solidFill>
              <a:latin typeface="Public Sans"/>
              <a:ea typeface="Public Sans"/>
              <a:cs typeface="Public Sans"/>
              <a:sym typeface="Public Sans"/>
            </a:endParaRPr>
          </a:p>
          <a:p>
            <a:pPr algn="l">
              <a:lnSpc>
                <a:spcPts val="2976"/>
              </a:lnSpc>
            </a:pPr>
            <a:r>
              <a:rPr lang="en-US" sz="3200" spc="-262">
                <a:solidFill>
                  <a:srgbClr val="000000"/>
                </a:solidFill>
                <a:latin typeface="Public Sans"/>
                <a:ea typeface="Public Sans"/>
                <a:cs typeface="Public Sans"/>
                <a:sym typeface="Public Sans"/>
              </a:rPr>
              <a:t>Prakash Sai Alla</a:t>
            </a:r>
          </a:p>
          <a:p>
            <a:pPr algn="l">
              <a:lnSpc>
                <a:spcPts val="2976"/>
              </a:lnSpc>
            </a:pPr>
            <a:endParaRPr lang="en-US" sz="3200" spc="-262">
              <a:solidFill>
                <a:srgbClr val="000000"/>
              </a:solidFill>
              <a:latin typeface="Public Sans"/>
              <a:ea typeface="Public Sans"/>
              <a:cs typeface="Public Sans"/>
              <a:sym typeface="Public Sans"/>
            </a:endParaRPr>
          </a:p>
          <a:p>
            <a:pPr algn="l">
              <a:lnSpc>
                <a:spcPts val="2976"/>
              </a:lnSpc>
            </a:pPr>
            <a:r>
              <a:rPr lang="en-US" sz="3200" spc="-262">
                <a:solidFill>
                  <a:srgbClr val="000000"/>
                </a:solidFill>
                <a:latin typeface="Public Sans"/>
                <a:ea typeface="Public Sans"/>
                <a:cs typeface="Public Sans"/>
                <a:sym typeface="Public Sans"/>
              </a:rPr>
              <a:t>Saleeq Sunil</a:t>
            </a:r>
          </a:p>
          <a:p>
            <a:pPr marL="0" lvl="0" indent="0" algn="l">
              <a:lnSpc>
                <a:spcPts val="2790"/>
              </a:lnSpc>
            </a:pPr>
            <a:endParaRPr lang="en-US" sz="3200" spc="-262">
              <a:solidFill>
                <a:srgbClr val="000000"/>
              </a:solidFill>
              <a:latin typeface="Public Sans"/>
              <a:ea typeface="Public Sans"/>
              <a:cs typeface="Public Sans"/>
              <a:sym typeface="Public Sans"/>
            </a:endParaRPr>
          </a:p>
        </p:txBody>
      </p:sp>
      <p:sp>
        <p:nvSpPr>
          <p:cNvPr id="10" name="TextBox 10"/>
          <p:cNvSpPr txBox="1"/>
          <p:nvPr/>
        </p:nvSpPr>
        <p:spPr>
          <a:xfrm>
            <a:off x="293699" y="6843478"/>
            <a:ext cx="9514031" cy="2613144"/>
          </a:xfrm>
          <a:prstGeom prst="rect">
            <a:avLst/>
          </a:prstGeom>
        </p:spPr>
        <p:txBody>
          <a:bodyPr lIns="0" tIns="0" rIns="0" bIns="0" rtlCol="0" anchor="t">
            <a:spAutoFit/>
          </a:bodyPr>
          <a:lstStyle/>
          <a:p>
            <a:pPr algn="l">
              <a:lnSpc>
                <a:spcPts val="7009"/>
              </a:lnSpc>
            </a:pPr>
            <a:r>
              <a:rPr lang="en-US" sz="4300" spc="-68">
                <a:solidFill>
                  <a:srgbClr val="000000"/>
                </a:solidFill>
                <a:latin typeface="Public Sans"/>
                <a:ea typeface="Public Sans"/>
                <a:cs typeface="Public Sans"/>
                <a:sym typeface="Public Sans"/>
              </a:rPr>
              <a:t>Using demographic and medical risk indicators to predict annual health insurance premiums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275103" y="4013454"/>
            <a:ext cx="17737795" cy="6102985"/>
          </a:xfrm>
          <a:prstGeom prst="rect">
            <a:avLst/>
          </a:prstGeom>
        </p:spPr>
        <p:txBody>
          <a:bodyPr lIns="0" tIns="0" rIns="0" bIns="0" rtlCol="0" anchor="t">
            <a:spAutoFit/>
          </a:bodyPr>
          <a:lstStyle/>
          <a:p>
            <a:pPr algn="l">
              <a:lnSpc>
                <a:spcPts val="6200"/>
              </a:lnSpc>
            </a:pPr>
            <a:r>
              <a:rPr lang="en-US" sz="4000" b="1" spc="-116">
                <a:solidFill>
                  <a:srgbClr val="000000"/>
                </a:solidFill>
                <a:latin typeface="Public Sans Bold"/>
                <a:ea typeface="Public Sans Bold"/>
                <a:cs typeface="Public Sans Bold"/>
                <a:sym typeface="Public Sans Bold"/>
              </a:rPr>
              <a:t>XGBoost Regressor</a:t>
            </a:r>
          </a:p>
          <a:p>
            <a:pPr algn="l">
              <a:lnSpc>
                <a:spcPts val="5269"/>
              </a:lnSpc>
            </a:pPr>
            <a:r>
              <a:rPr lang="en-US" sz="3399" spc="-98">
                <a:solidFill>
                  <a:srgbClr val="000000"/>
                </a:solidFill>
                <a:latin typeface="Public Sans"/>
                <a:ea typeface="Public Sans"/>
                <a:cs typeface="Public Sans"/>
                <a:sym typeface="Public Sans"/>
              </a:rPr>
              <a:t>Selected as our final model because it:</a:t>
            </a:r>
          </a:p>
          <a:p>
            <a:pPr marL="734059" lvl="1" indent="-367030" algn="just">
              <a:lnSpc>
                <a:spcPts val="5269"/>
              </a:lnSpc>
              <a:buFont typeface="Arial"/>
              <a:buChar char="•"/>
            </a:pPr>
            <a:r>
              <a:rPr lang="en-US" sz="3399" spc="-98">
                <a:solidFill>
                  <a:srgbClr val="000000"/>
                </a:solidFill>
                <a:latin typeface="Public Sans"/>
                <a:ea typeface="Public Sans"/>
                <a:cs typeface="Public Sans"/>
                <a:sym typeface="Public Sans"/>
              </a:rPr>
              <a:t>Manages multicollinearity without removing important predictors</a:t>
            </a:r>
          </a:p>
          <a:p>
            <a:pPr marL="734059" lvl="1" indent="-367030" algn="just">
              <a:lnSpc>
                <a:spcPts val="5269"/>
              </a:lnSpc>
              <a:buFont typeface="Arial"/>
              <a:buChar char="•"/>
            </a:pPr>
            <a:r>
              <a:rPr lang="en-US" sz="3399" spc="-98">
                <a:solidFill>
                  <a:srgbClr val="000000"/>
                </a:solidFill>
                <a:latin typeface="Public Sans"/>
                <a:ea typeface="Public Sans"/>
                <a:cs typeface="Public Sans"/>
                <a:sym typeface="Public Sans"/>
              </a:rPr>
              <a:t>Captures non-linear and interaction effects missed by Linear Regression</a:t>
            </a:r>
          </a:p>
          <a:p>
            <a:pPr marL="734059" lvl="1" indent="-367030" algn="just">
              <a:lnSpc>
                <a:spcPts val="5269"/>
              </a:lnSpc>
              <a:buFont typeface="Arial"/>
              <a:buChar char="•"/>
            </a:pPr>
            <a:r>
              <a:rPr lang="en-US" sz="3399" spc="-98">
                <a:solidFill>
                  <a:srgbClr val="000000"/>
                </a:solidFill>
                <a:latin typeface="Public Sans"/>
                <a:ea typeface="Public Sans"/>
                <a:cs typeface="Public Sans"/>
                <a:sym typeface="Public Sans"/>
              </a:rPr>
              <a:t>Uses regularization to prevent overfitting</a:t>
            </a:r>
          </a:p>
          <a:p>
            <a:pPr marL="734059" lvl="1" indent="-367030" algn="just">
              <a:lnSpc>
                <a:spcPts val="5269"/>
              </a:lnSpc>
              <a:buFont typeface="Arial"/>
              <a:buChar char="•"/>
            </a:pPr>
            <a:r>
              <a:rPr lang="en-US" sz="3399" spc="-98">
                <a:solidFill>
                  <a:srgbClr val="000000"/>
                </a:solidFill>
                <a:latin typeface="Public Sans"/>
                <a:ea typeface="Public Sans"/>
                <a:cs typeface="Public Sans"/>
                <a:sym typeface="Public Sans"/>
              </a:rPr>
              <a:t>Algorithm: XGBRegressor</a:t>
            </a:r>
          </a:p>
          <a:p>
            <a:pPr marL="734059" lvl="1" indent="-367030" algn="just">
              <a:lnSpc>
                <a:spcPts val="5269"/>
              </a:lnSpc>
              <a:buFont typeface="Arial"/>
              <a:buChar char="•"/>
            </a:pPr>
            <a:r>
              <a:rPr lang="en-US" sz="3399" spc="-98">
                <a:solidFill>
                  <a:srgbClr val="000000"/>
                </a:solidFill>
                <a:latin typeface="Public Sans"/>
                <a:ea typeface="Public Sans"/>
                <a:cs typeface="Public Sans"/>
                <a:sym typeface="Public Sans"/>
              </a:rPr>
              <a:t>Hyperparameters: n_estimators = 200, learning_rate = 0.1</a:t>
            </a:r>
          </a:p>
          <a:p>
            <a:pPr marL="734059" lvl="1" indent="-367030" algn="just">
              <a:lnSpc>
                <a:spcPts val="5269"/>
              </a:lnSpc>
              <a:buFont typeface="Arial"/>
              <a:buChar char="•"/>
            </a:pPr>
            <a:r>
              <a:rPr lang="en-US" sz="3399" spc="-98">
                <a:solidFill>
                  <a:srgbClr val="000000"/>
                </a:solidFill>
                <a:latin typeface="Public Sans"/>
                <a:ea typeface="Public Sans"/>
                <a:cs typeface="Public Sans"/>
                <a:sym typeface="Public Sans"/>
              </a:rPr>
              <a:t>For these reasons, XGBoost was used to overcome the issues we encountered with OLS and VIF.</a:t>
            </a:r>
          </a:p>
        </p:txBody>
      </p:sp>
      <p:sp>
        <p:nvSpPr>
          <p:cNvPr id="3" name="TextBox 3"/>
          <p:cNvSpPr txBox="1"/>
          <p:nvPr/>
        </p:nvSpPr>
        <p:spPr>
          <a:xfrm>
            <a:off x="275103" y="914400"/>
            <a:ext cx="17737795" cy="3071749"/>
          </a:xfrm>
          <a:prstGeom prst="rect">
            <a:avLst/>
          </a:prstGeom>
        </p:spPr>
        <p:txBody>
          <a:bodyPr lIns="0" tIns="0" rIns="0" bIns="0" rtlCol="0" anchor="t">
            <a:spAutoFit/>
          </a:bodyPr>
          <a:lstStyle/>
          <a:p>
            <a:pPr algn="just">
              <a:lnSpc>
                <a:spcPts val="4928"/>
              </a:lnSpc>
            </a:pPr>
            <a:r>
              <a:rPr lang="en-US" sz="3200">
                <a:solidFill>
                  <a:srgbClr val="000000"/>
                </a:solidFill>
                <a:latin typeface="Public Sans"/>
                <a:ea typeface="Public Sans"/>
                <a:cs typeface="Public Sans"/>
                <a:sym typeface="Public Sans"/>
              </a:rPr>
              <a:t>We began with Linear Regression and OLS, but multicollinearity caused important health predictors to be removed under VIF rules. Since this weakened our model, we pivoted to non-linear ensemble models. Tree-based methods like Random Forest, Gradient Boosting, and finally XGBoost handled interaction effects and multicollinearity better. XGBoost ultimately gave us the best predictive performance.</a:t>
            </a:r>
          </a:p>
        </p:txBody>
      </p:sp>
      <p:sp>
        <p:nvSpPr>
          <p:cNvPr id="4" name="TextBox 4"/>
          <p:cNvSpPr txBox="1"/>
          <p:nvPr/>
        </p:nvSpPr>
        <p:spPr>
          <a:xfrm>
            <a:off x="0" y="35870"/>
            <a:ext cx="13176722" cy="887095"/>
          </a:xfrm>
          <a:prstGeom prst="rect">
            <a:avLst/>
          </a:prstGeom>
        </p:spPr>
        <p:txBody>
          <a:bodyPr lIns="0" tIns="0" rIns="0" bIns="0" rtlCol="0" anchor="t">
            <a:spAutoFit/>
          </a:bodyPr>
          <a:lstStyle/>
          <a:p>
            <a:pPr algn="ctr">
              <a:lnSpc>
                <a:spcPts val="7279"/>
              </a:lnSpc>
            </a:pPr>
            <a:r>
              <a:rPr lang="en-US" sz="5199" b="1">
                <a:solidFill>
                  <a:srgbClr val="000000"/>
                </a:solidFill>
                <a:latin typeface="Canva Sans Bold"/>
                <a:ea typeface="Canva Sans Bold"/>
                <a:cs typeface="Canva Sans Bold"/>
                <a:sym typeface="Canva Sans Bold"/>
              </a:rPr>
              <a:t>Why XGBOOST REGRESSOR IS BEST FIT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8ED1ED"/>
        </a:solidFill>
        <a:effectLst/>
      </p:bgPr>
    </p:bg>
    <p:spTree>
      <p:nvGrpSpPr>
        <p:cNvPr id="1" name=""/>
        <p:cNvGrpSpPr/>
        <p:nvPr/>
      </p:nvGrpSpPr>
      <p:grpSpPr>
        <a:xfrm>
          <a:off x="0" y="0"/>
          <a:ext cx="0" cy="0"/>
          <a:chOff x="0" y="0"/>
          <a:chExt cx="0" cy="0"/>
        </a:xfrm>
      </p:grpSpPr>
      <p:sp>
        <p:nvSpPr>
          <p:cNvPr id="2" name="TextBox 2"/>
          <p:cNvSpPr txBox="1"/>
          <p:nvPr/>
        </p:nvSpPr>
        <p:spPr>
          <a:xfrm>
            <a:off x="170156" y="446323"/>
            <a:ext cx="17578925" cy="782955"/>
          </a:xfrm>
          <a:prstGeom prst="rect">
            <a:avLst/>
          </a:prstGeom>
        </p:spPr>
        <p:txBody>
          <a:bodyPr lIns="0" tIns="0" rIns="0" bIns="0" rtlCol="0" anchor="t">
            <a:spAutoFit/>
          </a:bodyPr>
          <a:lstStyle/>
          <a:p>
            <a:pPr marL="0" lvl="0" indent="0" algn="l">
              <a:lnSpc>
                <a:spcPts val="5759"/>
              </a:lnSpc>
            </a:pPr>
            <a:r>
              <a:rPr lang="en-US" sz="6000" b="1" spc="-54">
                <a:solidFill>
                  <a:srgbClr val="000000"/>
                </a:solidFill>
                <a:latin typeface="Public Sans Bold"/>
                <a:ea typeface="Public Sans Bold"/>
                <a:cs typeface="Public Sans Bold"/>
                <a:sym typeface="Public Sans Bold"/>
              </a:rPr>
              <a:t>XGBoost Evaluation &amp; Model Performance</a:t>
            </a:r>
          </a:p>
        </p:txBody>
      </p:sp>
      <p:sp>
        <p:nvSpPr>
          <p:cNvPr id="3" name="TextBox 3"/>
          <p:cNvSpPr txBox="1"/>
          <p:nvPr/>
        </p:nvSpPr>
        <p:spPr>
          <a:xfrm>
            <a:off x="170156" y="1554740"/>
            <a:ext cx="12991810" cy="2608580"/>
          </a:xfrm>
          <a:prstGeom prst="rect">
            <a:avLst/>
          </a:prstGeom>
        </p:spPr>
        <p:txBody>
          <a:bodyPr lIns="0" tIns="0" rIns="0" bIns="0" rtlCol="0" anchor="t">
            <a:spAutoFit/>
          </a:bodyPr>
          <a:lstStyle/>
          <a:p>
            <a:pPr algn="l">
              <a:lnSpc>
                <a:spcPts val="5599"/>
              </a:lnSpc>
              <a:spcBef>
                <a:spcPct val="0"/>
              </a:spcBef>
            </a:pPr>
            <a:r>
              <a:rPr lang="en-US" sz="3999" b="1">
                <a:solidFill>
                  <a:srgbClr val="000000"/>
                </a:solidFill>
                <a:latin typeface="Public Sans Bold"/>
                <a:ea typeface="Public Sans Bold"/>
                <a:cs typeface="Public Sans Bold"/>
                <a:sym typeface="Public Sans Bold"/>
              </a:rPr>
              <a:t>Test Set Performance</a:t>
            </a:r>
          </a:p>
          <a:p>
            <a:pPr marL="777242" lvl="1" indent="-388621" algn="l">
              <a:lnSpc>
                <a:spcPts val="5040"/>
              </a:lnSpc>
              <a:buFont typeface="Arial"/>
              <a:buChar char="•"/>
            </a:pPr>
            <a:r>
              <a:rPr lang="en-US" sz="3600" b="1">
                <a:solidFill>
                  <a:srgbClr val="000000"/>
                </a:solidFill>
                <a:latin typeface="Public Sans Bold"/>
                <a:ea typeface="Public Sans Bold"/>
                <a:cs typeface="Public Sans Bold"/>
                <a:sym typeface="Public Sans Bold"/>
              </a:rPr>
              <a:t>R² Score</a:t>
            </a:r>
            <a:r>
              <a:rPr lang="en-US" sz="3600">
                <a:solidFill>
                  <a:srgbClr val="000000"/>
                </a:solidFill>
                <a:latin typeface="Public Sans"/>
                <a:ea typeface="Public Sans"/>
                <a:cs typeface="Public Sans"/>
                <a:sym typeface="Public Sans"/>
              </a:rPr>
              <a:t>: High -0.84  → model explains most variance</a:t>
            </a:r>
          </a:p>
          <a:p>
            <a:pPr marL="777242" lvl="1" indent="-388621" algn="l">
              <a:lnSpc>
                <a:spcPts val="5040"/>
              </a:lnSpc>
              <a:buFont typeface="Arial"/>
              <a:buChar char="•"/>
            </a:pPr>
            <a:r>
              <a:rPr lang="en-US" sz="3600" b="1">
                <a:solidFill>
                  <a:srgbClr val="000000"/>
                </a:solidFill>
                <a:latin typeface="Public Sans Bold"/>
                <a:ea typeface="Public Sans Bold"/>
                <a:cs typeface="Public Sans Bold"/>
                <a:sym typeface="Public Sans Bold"/>
              </a:rPr>
              <a:t>MAE</a:t>
            </a:r>
            <a:r>
              <a:rPr lang="en-US" sz="3600">
                <a:solidFill>
                  <a:srgbClr val="000000"/>
                </a:solidFill>
                <a:latin typeface="Public Sans"/>
                <a:ea typeface="Public Sans"/>
                <a:cs typeface="Public Sans"/>
                <a:sym typeface="Public Sans"/>
              </a:rPr>
              <a:t>: Low- 0.05 → small average error</a:t>
            </a:r>
          </a:p>
          <a:p>
            <a:pPr marL="777242" lvl="1" indent="-388621" algn="l">
              <a:lnSpc>
                <a:spcPts val="5040"/>
              </a:lnSpc>
              <a:buFont typeface="Arial"/>
              <a:buChar char="•"/>
            </a:pPr>
            <a:r>
              <a:rPr lang="en-US" sz="3600" b="1">
                <a:solidFill>
                  <a:srgbClr val="000000"/>
                </a:solidFill>
                <a:latin typeface="Public Sans Bold"/>
                <a:ea typeface="Public Sans Bold"/>
                <a:cs typeface="Public Sans Bold"/>
                <a:sym typeface="Public Sans Bold"/>
              </a:rPr>
              <a:t>RMSE</a:t>
            </a:r>
            <a:r>
              <a:rPr lang="en-US" sz="3600">
                <a:solidFill>
                  <a:srgbClr val="000000"/>
                </a:solidFill>
                <a:latin typeface="Public Sans"/>
                <a:ea typeface="Public Sans"/>
                <a:cs typeface="Public Sans"/>
                <a:sym typeface="Public Sans"/>
              </a:rPr>
              <a:t>: Low -  0.09 → predictions close to actuals</a:t>
            </a:r>
          </a:p>
        </p:txBody>
      </p:sp>
      <p:sp>
        <p:nvSpPr>
          <p:cNvPr id="4" name="TextBox 4"/>
          <p:cNvSpPr txBox="1"/>
          <p:nvPr/>
        </p:nvSpPr>
        <p:spPr>
          <a:xfrm>
            <a:off x="170156" y="4420495"/>
            <a:ext cx="11714796" cy="1970405"/>
          </a:xfrm>
          <a:prstGeom prst="rect">
            <a:avLst/>
          </a:prstGeom>
        </p:spPr>
        <p:txBody>
          <a:bodyPr lIns="0" tIns="0" rIns="0" bIns="0" rtlCol="0" anchor="t">
            <a:spAutoFit/>
          </a:bodyPr>
          <a:lstStyle/>
          <a:p>
            <a:pPr algn="l">
              <a:lnSpc>
                <a:spcPts val="5599"/>
              </a:lnSpc>
              <a:spcBef>
                <a:spcPct val="0"/>
              </a:spcBef>
            </a:pPr>
            <a:r>
              <a:rPr lang="en-US" sz="3999" b="1" spc="279">
                <a:solidFill>
                  <a:srgbClr val="000000"/>
                </a:solidFill>
                <a:latin typeface="Public Sans Bold"/>
                <a:ea typeface="Public Sans Bold"/>
                <a:cs typeface="Public Sans Bold"/>
                <a:sym typeface="Public Sans Bold"/>
              </a:rPr>
              <a:t>Train vs Test Comparison</a:t>
            </a:r>
          </a:p>
          <a:p>
            <a:pPr marL="777242" lvl="1" indent="-388621" algn="l">
              <a:lnSpc>
                <a:spcPts val="5040"/>
              </a:lnSpc>
              <a:buFont typeface="Arial"/>
              <a:buChar char="•"/>
            </a:pPr>
            <a:r>
              <a:rPr lang="en-US" sz="3600" spc="252">
                <a:solidFill>
                  <a:srgbClr val="000000"/>
                </a:solidFill>
                <a:latin typeface="Public Sans"/>
                <a:ea typeface="Public Sans"/>
                <a:cs typeface="Public Sans"/>
                <a:sym typeface="Public Sans"/>
              </a:rPr>
              <a:t>Similar R², MAE, RMSE for training and test</a:t>
            </a:r>
          </a:p>
          <a:p>
            <a:pPr marL="777242" lvl="1" indent="-388621" algn="l">
              <a:lnSpc>
                <a:spcPts val="5040"/>
              </a:lnSpc>
              <a:buFont typeface="Arial"/>
              <a:buChar char="•"/>
            </a:pPr>
            <a:r>
              <a:rPr lang="en-US" sz="3600" spc="252">
                <a:solidFill>
                  <a:srgbClr val="000000"/>
                </a:solidFill>
                <a:latin typeface="Public Sans"/>
                <a:ea typeface="Public Sans"/>
                <a:cs typeface="Public Sans"/>
                <a:sym typeface="Public Sans"/>
              </a:rPr>
              <a:t>No major gap → model is not overfitting</a:t>
            </a:r>
          </a:p>
        </p:txBody>
      </p:sp>
      <p:sp>
        <p:nvSpPr>
          <p:cNvPr id="5" name="TextBox 5"/>
          <p:cNvSpPr txBox="1"/>
          <p:nvPr/>
        </p:nvSpPr>
        <p:spPr>
          <a:xfrm>
            <a:off x="170156" y="6649720"/>
            <a:ext cx="17712452" cy="2608580"/>
          </a:xfrm>
          <a:prstGeom prst="rect">
            <a:avLst/>
          </a:prstGeom>
        </p:spPr>
        <p:txBody>
          <a:bodyPr lIns="0" tIns="0" rIns="0" bIns="0" rtlCol="0" anchor="t">
            <a:spAutoFit/>
          </a:bodyPr>
          <a:lstStyle/>
          <a:p>
            <a:pPr algn="l">
              <a:lnSpc>
                <a:spcPts val="5599"/>
              </a:lnSpc>
              <a:spcBef>
                <a:spcPct val="0"/>
              </a:spcBef>
            </a:pPr>
            <a:r>
              <a:rPr lang="en-US" sz="3999" b="1">
                <a:solidFill>
                  <a:srgbClr val="000000"/>
                </a:solidFill>
                <a:latin typeface="Public Sans Bold"/>
                <a:ea typeface="Public Sans Bold"/>
                <a:cs typeface="Public Sans Bold"/>
                <a:sym typeface="Public Sans Bold"/>
              </a:rPr>
              <a:t>Cross-Validation (5-Fold)</a:t>
            </a:r>
          </a:p>
          <a:p>
            <a:pPr marL="777242" lvl="1" indent="-388621" algn="l">
              <a:lnSpc>
                <a:spcPts val="5040"/>
              </a:lnSpc>
              <a:buFont typeface="Arial"/>
              <a:buChar char="•"/>
            </a:pPr>
            <a:r>
              <a:rPr lang="en-US" sz="3600" spc="558">
                <a:solidFill>
                  <a:srgbClr val="000000"/>
                </a:solidFill>
                <a:latin typeface="Public Sans"/>
                <a:ea typeface="Public Sans"/>
                <a:cs typeface="Public Sans"/>
                <a:sym typeface="Public Sans"/>
              </a:rPr>
              <a:t>Stable scores across folds</a:t>
            </a:r>
          </a:p>
          <a:p>
            <a:pPr marL="777242" lvl="1" indent="-388621" algn="l">
              <a:lnSpc>
                <a:spcPts val="5040"/>
              </a:lnSpc>
              <a:buFont typeface="Arial"/>
              <a:buChar char="•"/>
            </a:pPr>
            <a:r>
              <a:rPr lang="en-US" sz="3600" spc="558">
                <a:solidFill>
                  <a:srgbClr val="000000"/>
                </a:solidFill>
                <a:latin typeface="Public Sans"/>
                <a:ea typeface="Public Sans"/>
                <a:cs typeface="Public Sans"/>
                <a:sym typeface="Public Sans"/>
              </a:rPr>
              <a:t>Low standard deviation for:R²(0.85), MAE(0.5),RMSE(0.01)</a:t>
            </a:r>
          </a:p>
          <a:p>
            <a:pPr marL="777242" lvl="1" indent="-388621" algn="l">
              <a:lnSpc>
                <a:spcPts val="5040"/>
              </a:lnSpc>
              <a:buFont typeface="Arial"/>
              <a:buChar char="•"/>
            </a:pPr>
            <a:r>
              <a:rPr lang="en-US" sz="3600" spc="558">
                <a:solidFill>
                  <a:srgbClr val="000000"/>
                </a:solidFill>
                <a:latin typeface="Public Sans"/>
                <a:ea typeface="Public Sans"/>
                <a:cs typeface="Public Sans"/>
                <a:sym typeface="Public Sans"/>
              </a:rPr>
              <a:t>Confirms robust, consistent model performance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331406" y="302221"/>
            <a:ext cx="17625189" cy="9682557"/>
            <a:chOff x="0" y="0"/>
            <a:chExt cx="4642025" cy="2550139"/>
          </a:xfrm>
        </p:grpSpPr>
        <p:sp>
          <p:nvSpPr>
            <p:cNvPr id="3" name="Freeform 3"/>
            <p:cNvSpPr/>
            <p:nvPr/>
          </p:nvSpPr>
          <p:spPr>
            <a:xfrm>
              <a:off x="0" y="0"/>
              <a:ext cx="4642025" cy="2550139"/>
            </a:xfrm>
            <a:custGeom>
              <a:avLst/>
              <a:gdLst/>
              <a:ahLst/>
              <a:cxnLst/>
              <a:rect l="l" t="t" r="r" b="b"/>
              <a:pathLst>
                <a:path w="4642025" h="2550139">
                  <a:moveTo>
                    <a:pt x="0" y="0"/>
                  </a:moveTo>
                  <a:lnTo>
                    <a:pt x="4642025" y="0"/>
                  </a:lnTo>
                  <a:lnTo>
                    <a:pt x="4642025"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4642025" cy="2578714"/>
            </a:xfrm>
            <a:prstGeom prst="rect">
              <a:avLst/>
            </a:prstGeom>
          </p:spPr>
          <p:txBody>
            <a:bodyPr lIns="50800" tIns="50800" rIns="50800" bIns="50800" rtlCol="0" anchor="ctr"/>
            <a:lstStyle/>
            <a:p>
              <a:pPr algn="ctr">
                <a:lnSpc>
                  <a:spcPts val="1960"/>
                </a:lnSpc>
              </a:pPr>
              <a:endParaRPr/>
            </a:p>
          </p:txBody>
        </p:sp>
      </p:grpSp>
      <p:sp>
        <p:nvSpPr>
          <p:cNvPr id="5" name="TextBox 5"/>
          <p:cNvSpPr txBox="1"/>
          <p:nvPr/>
        </p:nvSpPr>
        <p:spPr>
          <a:xfrm>
            <a:off x="597357" y="817294"/>
            <a:ext cx="14809433" cy="918209"/>
          </a:xfrm>
          <a:prstGeom prst="rect">
            <a:avLst/>
          </a:prstGeom>
        </p:spPr>
        <p:txBody>
          <a:bodyPr lIns="0" tIns="0" rIns="0" bIns="0" rtlCol="0" anchor="t">
            <a:spAutoFit/>
          </a:bodyPr>
          <a:lstStyle/>
          <a:p>
            <a:pPr marL="0" lvl="0" indent="0" algn="l">
              <a:lnSpc>
                <a:spcPts val="6719"/>
              </a:lnSpc>
            </a:pPr>
            <a:r>
              <a:rPr lang="en-US" sz="6999" b="1">
                <a:solidFill>
                  <a:srgbClr val="000000"/>
                </a:solidFill>
                <a:latin typeface="Public Sans Bold"/>
                <a:ea typeface="Public Sans Bold"/>
                <a:cs typeface="Public Sans Bold"/>
                <a:sym typeface="Public Sans Bold"/>
              </a:rPr>
              <a:t>Business Implications &amp; Insights</a:t>
            </a:r>
          </a:p>
        </p:txBody>
      </p:sp>
      <p:sp>
        <p:nvSpPr>
          <p:cNvPr id="6" name="TextBox 6"/>
          <p:cNvSpPr txBox="1"/>
          <p:nvPr/>
        </p:nvSpPr>
        <p:spPr>
          <a:xfrm>
            <a:off x="597357" y="1778633"/>
            <a:ext cx="17093286" cy="7479667"/>
          </a:xfrm>
          <a:prstGeom prst="rect">
            <a:avLst/>
          </a:prstGeom>
        </p:spPr>
        <p:txBody>
          <a:bodyPr lIns="0" tIns="0" rIns="0" bIns="0" rtlCol="0" anchor="t">
            <a:spAutoFit/>
          </a:bodyPr>
          <a:lstStyle/>
          <a:p>
            <a:pPr algn="just">
              <a:lnSpc>
                <a:spcPts val="6579"/>
              </a:lnSpc>
            </a:pPr>
            <a:r>
              <a:rPr lang="en-US" sz="3499" b="1" spc="244">
                <a:solidFill>
                  <a:srgbClr val="000000"/>
                </a:solidFill>
                <a:latin typeface="Agrandir Medium"/>
                <a:ea typeface="Agrandir Medium"/>
                <a:cs typeface="Agrandir Medium"/>
                <a:sym typeface="Agrandir Medium"/>
              </a:rPr>
              <a:t>Our model helps insurers estimate customer risk more accurately by identifying the strongest drivers of premium cost, such as age, BMI, medical history, and surgeries. With more precise premium predictions, underwriting becomes faster and more consistent, reducing manual review time. The model also supports better customer segmentation by highlighting high-risk groups and potential wellness or preventive health opportunities. Overall, this improves pricing fairness, operational efficiency, and risk management for insurance companies.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88CEEA"/>
        </a:solidFill>
        <a:effectLst/>
      </p:bgPr>
    </p:bg>
    <p:spTree>
      <p:nvGrpSpPr>
        <p:cNvPr id="1" name=""/>
        <p:cNvGrpSpPr/>
        <p:nvPr/>
      </p:nvGrpSpPr>
      <p:grpSpPr>
        <a:xfrm>
          <a:off x="0" y="0"/>
          <a:ext cx="0" cy="0"/>
          <a:chOff x="0" y="0"/>
          <a:chExt cx="0" cy="0"/>
        </a:xfrm>
      </p:grpSpPr>
      <p:sp>
        <p:nvSpPr>
          <p:cNvPr id="2" name="TextBox 2"/>
          <p:cNvSpPr txBox="1"/>
          <p:nvPr/>
        </p:nvSpPr>
        <p:spPr>
          <a:xfrm>
            <a:off x="525931" y="1824268"/>
            <a:ext cx="17495057" cy="7547610"/>
          </a:xfrm>
          <a:prstGeom prst="rect">
            <a:avLst/>
          </a:prstGeom>
        </p:spPr>
        <p:txBody>
          <a:bodyPr lIns="0" tIns="0" rIns="0" bIns="0" rtlCol="0" anchor="t">
            <a:spAutoFit/>
          </a:bodyPr>
          <a:lstStyle/>
          <a:p>
            <a:pPr algn="l">
              <a:lnSpc>
                <a:spcPts val="6719"/>
              </a:lnSpc>
            </a:pPr>
            <a:r>
              <a:rPr lang="en-US" sz="3499" spc="244">
                <a:solidFill>
                  <a:srgbClr val="000000"/>
                </a:solidFill>
                <a:latin typeface="Open Sans"/>
                <a:ea typeface="Open Sans"/>
                <a:cs typeface="Open Sans"/>
                <a:sym typeface="Open Sans"/>
              </a:rPr>
              <a:t>Our project showed that premium pricing is driven by nonlinear relationships between age, BMI, and medical history, making XGBoost a more effective choice than OLS. The XGBoost model delivered strong, consistent performance across all evaluations and highlighted age, chronic diseases, family cancer history, and surgical history as key predictors. Residuals showed no major bias, and the model generalized well. These insights support more accurate, fairer premium pricing, improved risk segmentation, and data-driven preventive-care strategies for insurers.</a:t>
            </a:r>
          </a:p>
        </p:txBody>
      </p:sp>
      <p:sp>
        <p:nvSpPr>
          <p:cNvPr id="3" name="TextBox 3"/>
          <p:cNvSpPr txBox="1"/>
          <p:nvPr/>
        </p:nvSpPr>
        <p:spPr>
          <a:xfrm>
            <a:off x="0" y="159703"/>
            <a:ext cx="7129111" cy="1566544"/>
          </a:xfrm>
          <a:prstGeom prst="rect">
            <a:avLst/>
          </a:prstGeom>
        </p:spPr>
        <p:txBody>
          <a:bodyPr lIns="0" tIns="0" rIns="0" bIns="0" rtlCol="0" anchor="t">
            <a:spAutoFit/>
          </a:bodyPr>
          <a:lstStyle/>
          <a:p>
            <a:pPr algn="ctr">
              <a:lnSpc>
                <a:spcPts val="12880"/>
              </a:lnSpc>
            </a:pPr>
            <a:r>
              <a:rPr lang="en-US" sz="9200" b="1">
                <a:solidFill>
                  <a:srgbClr val="000000"/>
                </a:solidFill>
                <a:latin typeface="Canva Sans Bold"/>
                <a:ea typeface="Canva Sans Bold"/>
                <a:cs typeface="Canva Sans Bold"/>
                <a:sym typeface="Canva Sans Bold"/>
              </a:rPr>
              <a:t>Conclusion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9144000" y="302221"/>
            <a:ext cx="8841904" cy="9682557"/>
            <a:chOff x="0" y="0"/>
            <a:chExt cx="2328732" cy="2550139"/>
          </a:xfrm>
        </p:grpSpPr>
        <p:sp>
          <p:nvSpPr>
            <p:cNvPr id="3" name="Freeform 3"/>
            <p:cNvSpPr/>
            <p:nvPr/>
          </p:nvSpPr>
          <p:spPr>
            <a:xfrm>
              <a:off x="0" y="0"/>
              <a:ext cx="2328732" cy="2550139"/>
            </a:xfrm>
            <a:custGeom>
              <a:avLst/>
              <a:gdLst/>
              <a:ahLst/>
              <a:cxnLst/>
              <a:rect l="l" t="t" r="r" b="b"/>
              <a:pathLst>
                <a:path w="2328732" h="2550139">
                  <a:moveTo>
                    <a:pt x="0" y="0"/>
                  </a:moveTo>
                  <a:lnTo>
                    <a:pt x="2328732" y="0"/>
                  </a:lnTo>
                  <a:lnTo>
                    <a:pt x="2328732" y="2550139"/>
                  </a:lnTo>
                  <a:lnTo>
                    <a:pt x="0" y="2550139"/>
                  </a:lnTo>
                  <a:close/>
                </a:path>
              </a:pathLst>
            </a:custGeom>
            <a:solidFill>
              <a:srgbClr val="FBF6F1"/>
            </a:solidFill>
          </p:spPr>
          <p:txBody>
            <a:bodyPr/>
            <a:lstStyle/>
            <a:p>
              <a:endParaRPr lang="en-US"/>
            </a:p>
          </p:txBody>
        </p:sp>
        <p:sp>
          <p:nvSpPr>
            <p:cNvPr id="4" name="TextBox 4"/>
            <p:cNvSpPr txBox="1"/>
            <p:nvPr/>
          </p:nvSpPr>
          <p:spPr>
            <a:xfrm>
              <a:off x="0" y="-28575"/>
              <a:ext cx="2328732" cy="2578714"/>
            </a:xfrm>
            <a:prstGeom prst="rect">
              <a:avLst/>
            </a:prstGeom>
          </p:spPr>
          <p:txBody>
            <a:bodyPr lIns="50800" tIns="50800" rIns="50800" bIns="50800" rtlCol="0" anchor="ctr"/>
            <a:lstStyle/>
            <a:p>
              <a:pPr algn="ctr">
                <a:lnSpc>
                  <a:spcPts val="1960"/>
                </a:lnSpc>
              </a:pPr>
              <a:endParaRPr/>
            </a:p>
          </p:txBody>
        </p:sp>
      </p:grpSp>
      <p:sp>
        <p:nvSpPr>
          <p:cNvPr id="5" name="Freeform 5"/>
          <p:cNvSpPr/>
          <p:nvPr/>
        </p:nvSpPr>
        <p:spPr>
          <a:xfrm>
            <a:off x="3638535" y="1141712"/>
            <a:ext cx="1950942" cy="2071463"/>
          </a:xfrm>
          <a:custGeom>
            <a:avLst/>
            <a:gdLst/>
            <a:ahLst/>
            <a:cxnLst/>
            <a:rect l="l" t="t" r="r" b="b"/>
            <a:pathLst>
              <a:path w="1950942" h="2071463">
                <a:moveTo>
                  <a:pt x="0" y="0"/>
                </a:moveTo>
                <a:lnTo>
                  <a:pt x="1950942" y="0"/>
                </a:lnTo>
                <a:lnTo>
                  <a:pt x="1950942" y="2071463"/>
                </a:lnTo>
                <a:lnTo>
                  <a:pt x="0" y="207146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10111407" y="1746467"/>
            <a:ext cx="6907091" cy="6794065"/>
          </a:xfrm>
          <a:custGeom>
            <a:avLst/>
            <a:gdLst/>
            <a:ahLst/>
            <a:cxnLst/>
            <a:rect l="l" t="t" r="r" b="b"/>
            <a:pathLst>
              <a:path w="6907091" h="6794065">
                <a:moveTo>
                  <a:pt x="0" y="0"/>
                </a:moveTo>
                <a:lnTo>
                  <a:pt x="6907090" y="0"/>
                </a:lnTo>
                <a:lnTo>
                  <a:pt x="6907090" y="6794066"/>
                </a:lnTo>
                <a:lnTo>
                  <a:pt x="0" y="6794066"/>
                </a:lnTo>
                <a:lnTo>
                  <a:pt x="0" y="0"/>
                </a:lnTo>
                <a:close/>
              </a:path>
            </a:pathLst>
          </a:custGeom>
          <a:blipFill>
            <a:blip r:embed="rId4">
              <a:extLst>
                <a:ext uri="{96DAC541-7B7A-43D3-8B79-37D633B846F1}">
                  <asvg:svgBlip xmlns:asvg="http://schemas.microsoft.com/office/drawing/2016/SVG/main" r:embed="rId5"/>
                </a:ext>
              </a:extLst>
            </a:blip>
            <a:stretch>
              <a:fillRect/>
            </a:stretch>
          </a:blipFill>
          <a:ln cap="sq">
            <a:noFill/>
            <a:prstDash val="solid"/>
            <a:miter/>
          </a:ln>
        </p:spPr>
        <p:txBody>
          <a:bodyPr/>
          <a:lstStyle/>
          <a:p>
            <a:endParaRPr lang="en-US"/>
          </a:p>
        </p:txBody>
      </p:sp>
      <p:sp>
        <p:nvSpPr>
          <p:cNvPr id="7" name="TextBox 7"/>
          <p:cNvSpPr txBox="1"/>
          <p:nvPr/>
        </p:nvSpPr>
        <p:spPr>
          <a:xfrm>
            <a:off x="245836" y="3375100"/>
            <a:ext cx="8736339" cy="3698725"/>
          </a:xfrm>
          <a:prstGeom prst="rect">
            <a:avLst/>
          </a:prstGeom>
        </p:spPr>
        <p:txBody>
          <a:bodyPr lIns="0" tIns="0" rIns="0" bIns="0" rtlCol="0" anchor="t">
            <a:spAutoFit/>
          </a:bodyPr>
          <a:lstStyle/>
          <a:p>
            <a:pPr marL="0" lvl="0" indent="0" algn="l">
              <a:lnSpc>
                <a:spcPts val="14394"/>
              </a:lnSpc>
            </a:pPr>
            <a:r>
              <a:rPr lang="en-US" sz="13452">
                <a:solidFill>
                  <a:srgbClr val="156669"/>
                </a:solidFill>
                <a:latin typeface="Public Sans"/>
                <a:ea typeface="Public Sans"/>
                <a:cs typeface="Public Sans"/>
                <a:sym typeface="Public Sans"/>
              </a:rPr>
              <a:t>Thank you very much!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244656" y="189273"/>
            <a:ext cx="18029759" cy="575315"/>
          </a:xfrm>
          <a:prstGeom prst="rect">
            <a:avLst/>
          </a:prstGeom>
        </p:spPr>
        <p:txBody>
          <a:bodyPr lIns="0" tIns="0" rIns="0" bIns="0" rtlCol="0" anchor="t">
            <a:spAutoFit/>
          </a:bodyPr>
          <a:lstStyle/>
          <a:p>
            <a:pPr marL="0" lvl="0" indent="0" algn="l">
              <a:lnSpc>
                <a:spcPts val="4320"/>
              </a:lnSpc>
            </a:pPr>
            <a:r>
              <a:rPr lang="en-US" sz="4500" b="1" spc="-72">
                <a:solidFill>
                  <a:srgbClr val="000000"/>
                </a:solidFill>
                <a:latin typeface="Open Sans Bold"/>
                <a:ea typeface="Open Sans Bold"/>
                <a:cs typeface="Open Sans Bold"/>
                <a:sym typeface="Open Sans Bold"/>
              </a:rPr>
              <a:t>PROBLEM  STATEMENT </a:t>
            </a:r>
          </a:p>
        </p:txBody>
      </p:sp>
      <p:grpSp>
        <p:nvGrpSpPr>
          <p:cNvPr id="3" name="Group 3"/>
          <p:cNvGrpSpPr/>
          <p:nvPr/>
        </p:nvGrpSpPr>
        <p:grpSpPr>
          <a:xfrm>
            <a:off x="14988033" y="1424737"/>
            <a:ext cx="3076677" cy="2610640"/>
            <a:chOff x="0" y="0"/>
            <a:chExt cx="5580380" cy="4735097"/>
          </a:xfrm>
        </p:grpSpPr>
        <p:sp>
          <p:nvSpPr>
            <p:cNvPr id="4" name="Freeform 4"/>
            <p:cNvSpPr/>
            <p:nvPr/>
          </p:nvSpPr>
          <p:spPr>
            <a:xfrm>
              <a:off x="-705" y="-18810"/>
              <a:ext cx="5580557" cy="4767735"/>
            </a:xfrm>
            <a:custGeom>
              <a:avLst/>
              <a:gdLst/>
              <a:ahLst/>
              <a:cxnLst/>
              <a:rect l="l" t="t" r="r" b="b"/>
              <a:pathLst>
                <a:path w="5580557" h="4767735">
                  <a:moveTo>
                    <a:pt x="4709865" y="377097"/>
                  </a:moveTo>
                  <a:cubicBezTo>
                    <a:pt x="3938975" y="-2780"/>
                    <a:pt x="3222695" y="430661"/>
                    <a:pt x="2649925" y="430661"/>
                  </a:cubicBezTo>
                  <a:cubicBezTo>
                    <a:pt x="2205425" y="430661"/>
                    <a:pt x="1367225" y="-654290"/>
                    <a:pt x="366465" y="619922"/>
                  </a:cubicBezTo>
                  <a:cubicBezTo>
                    <a:pt x="-634295" y="1851904"/>
                    <a:pt x="612845" y="3011277"/>
                    <a:pt x="1734255" y="4024240"/>
                  </a:cubicBezTo>
                  <a:cubicBezTo>
                    <a:pt x="2855665" y="5056167"/>
                    <a:pt x="4379665" y="5038387"/>
                    <a:pt x="5259775" y="3817124"/>
                  </a:cubicBezTo>
                  <a:cubicBezTo>
                    <a:pt x="5854135" y="3005325"/>
                    <a:pt x="5595055" y="812754"/>
                    <a:pt x="4709865" y="377097"/>
                  </a:cubicBezTo>
                  <a:close/>
                </a:path>
              </a:pathLst>
            </a:custGeom>
            <a:blipFill>
              <a:blip r:embed="rId3"/>
              <a:stretch>
                <a:fillRect l="-13645" t="385" r="-13647" b="284"/>
              </a:stretch>
            </a:blipFill>
          </p:spPr>
          <p:txBody>
            <a:bodyPr/>
            <a:lstStyle/>
            <a:p>
              <a:endParaRPr lang="en-US"/>
            </a:p>
          </p:txBody>
        </p:sp>
      </p:grpSp>
      <p:sp>
        <p:nvSpPr>
          <p:cNvPr id="5" name="TextBox 5"/>
          <p:cNvSpPr txBox="1"/>
          <p:nvPr/>
        </p:nvSpPr>
        <p:spPr>
          <a:xfrm>
            <a:off x="244656" y="722586"/>
            <a:ext cx="18029759" cy="654526"/>
          </a:xfrm>
          <a:prstGeom prst="rect">
            <a:avLst/>
          </a:prstGeom>
        </p:spPr>
        <p:txBody>
          <a:bodyPr lIns="0" tIns="0" rIns="0" bIns="0" rtlCol="0" anchor="t">
            <a:spAutoFit/>
          </a:bodyPr>
          <a:lstStyle/>
          <a:p>
            <a:pPr algn="l">
              <a:lnSpc>
                <a:spcPts val="5265"/>
              </a:lnSpc>
              <a:spcBef>
                <a:spcPct val="0"/>
              </a:spcBef>
            </a:pPr>
            <a:r>
              <a:rPr lang="en-US" sz="3760" spc="-361">
                <a:solidFill>
                  <a:srgbClr val="000000"/>
                </a:solidFill>
                <a:latin typeface="Public Sans"/>
                <a:ea typeface="Public Sans"/>
                <a:cs typeface="Public Sans"/>
                <a:sym typeface="Public Sans"/>
              </a:rPr>
              <a:t>Understanding  and  predicting  insurance  premium costs  using  demographic  and  lifestyle  factors.</a:t>
            </a:r>
          </a:p>
        </p:txBody>
      </p:sp>
      <p:sp>
        <p:nvSpPr>
          <p:cNvPr id="6" name="TextBox 6"/>
          <p:cNvSpPr txBox="1"/>
          <p:nvPr/>
        </p:nvSpPr>
        <p:spPr>
          <a:xfrm>
            <a:off x="244656" y="1562083"/>
            <a:ext cx="15372996" cy="8724917"/>
          </a:xfrm>
          <a:prstGeom prst="rect">
            <a:avLst/>
          </a:prstGeom>
        </p:spPr>
        <p:txBody>
          <a:bodyPr lIns="0" tIns="0" rIns="0" bIns="0" rtlCol="0" anchor="t">
            <a:spAutoFit/>
          </a:bodyPr>
          <a:lstStyle/>
          <a:p>
            <a:pPr algn="just">
              <a:lnSpc>
                <a:spcPts val="4620"/>
              </a:lnSpc>
            </a:pPr>
            <a:r>
              <a:rPr lang="en-US" sz="3300" b="1">
                <a:solidFill>
                  <a:srgbClr val="000000"/>
                </a:solidFill>
                <a:latin typeface="Canva Sans Bold"/>
                <a:ea typeface="Canva Sans Bold"/>
                <a:cs typeface="Canva Sans Bold"/>
                <a:sym typeface="Canva Sans Bold"/>
              </a:rPr>
              <a:t>Why Premium Prediction Matters</a:t>
            </a:r>
          </a:p>
          <a:p>
            <a:pPr marL="712470" lvl="1" indent="-356235" algn="just">
              <a:lnSpc>
                <a:spcPts val="4620"/>
              </a:lnSpc>
              <a:buFont typeface="Arial"/>
              <a:buChar char="•"/>
            </a:pPr>
            <a:r>
              <a:rPr lang="en-US" sz="3300">
                <a:solidFill>
                  <a:srgbClr val="000000"/>
                </a:solidFill>
                <a:latin typeface="Canva Sans"/>
                <a:ea typeface="Canva Sans"/>
                <a:cs typeface="Canva Sans"/>
                <a:sym typeface="Canva Sans"/>
              </a:rPr>
              <a:t>Health insurance pricing must balance fairness for customers and risk management for insurers.</a:t>
            </a:r>
          </a:p>
          <a:p>
            <a:pPr marL="712470" lvl="1" indent="-356235" algn="just">
              <a:lnSpc>
                <a:spcPts val="4620"/>
              </a:lnSpc>
              <a:buFont typeface="Arial"/>
              <a:buChar char="•"/>
            </a:pPr>
            <a:r>
              <a:rPr lang="en-US" sz="3300">
                <a:solidFill>
                  <a:srgbClr val="000000"/>
                </a:solidFill>
                <a:latin typeface="Canva Sans"/>
                <a:ea typeface="Canva Sans"/>
                <a:cs typeface="Canva Sans"/>
                <a:sym typeface="Canva Sans"/>
              </a:rPr>
              <a:t>Medical conditions significantly influence premium amount — making pricing complex and data-driven.</a:t>
            </a:r>
          </a:p>
          <a:p>
            <a:pPr marL="712470" lvl="1" indent="-356235" algn="just">
              <a:lnSpc>
                <a:spcPts val="4620"/>
              </a:lnSpc>
              <a:buFont typeface="Arial"/>
              <a:buChar char="•"/>
            </a:pPr>
            <a:r>
              <a:rPr lang="en-US" sz="3300">
                <a:solidFill>
                  <a:srgbClr val="000000"/>
                </a:solidFill>
                <a:latin typeface="Canva Sans"/>
                <a:ea typeface="Canva Sans"/>
                <a:cs typeface="Canva Sans"/>
                <a:sym typeface="Canva Sans"/>
              </a:rPr>
              <a:t>Insurers often struggle to set premiums that reflect true health risk without overcharging.</a:t>
            </a:r>
          </a:p>
          <a:p>
            <a:pPr algn="just">
              <a:lnSpc>
                <a:spcPts val="4620"/>
              </a:lnSpc>
            </a:pPr>
            <a:r>
              <a:rPr lang="en-US" sz="3300" b="1">
                <a:solidFill>
                  <a:srgbClr val="000000"/>
                </a:solidFill>
                <a:latin typeface="Canva Sans Bold"/>
                <a:ea typeface="Canva Sans Bold"/>
                <a:cs typeface="Canva Sans Bold"/>
                <a:sym typeface="Canva Sans Bold"/>
              </a:rPr>
              <a:t>Problem We Aim to Solve</a:t>
            </a:r>
          </a:p>
          <a:p>
            <a:pPr marL="712470" lvl="1" indent="-356235" algn="just">
              <a:lnSpc>
                <a:spcPts val="4620"/>
              </a:lnSpc>
              <a:buFont typeface="Arial"/>
              <a:buChar char="•"/>
            </a:pPr>
            <a:r>
              <a:rPr lang="en-US" sz="3300">
                <a:solidFill>
                  <a:srgbClr val="000000"/>
                </a:solidFill>
                <a:latin typeface="Canva Sans"/>
                <a:ea typeface="Canva Sans"/>
                <a:cs typeface="Canva Sans"/>
                <a:sym typeface="Canva Sans"/>
              </a:rPr>
              <a:t>How can we accurately predict health insurance premiums using demographic and medical indicators?</a:t>
            </a:r>
          </a:p>
          <a:p>
            <a:pPr marL="712470" lvl="1" indent="-356235" algn="just">
              <a:lnSpc>
                <a:spcPts val="4620"/>
              </a:lnSpc>
              <a:buFont typeface="Arial"/>
              <a:buChar char="•"/>
            </a:pPr>
            <a:r>
              <a:rPr lang="en-US" sz="3300">
                <a:solidFill>
                  <a:srgbClr val="000000"/>
                </a:solidFill>
                <a:latin typeface="Canva Sans"/>
                <a:ea typeface="Canva Sans"/>
                <a:cs typeface="Canva Sans"/>
                <a:sym typeface="Canva Sans"/>
              </a:rPr>
              <a:t>Can a machine-learning model estimate PremiumPrice before underwriting?</a:t>
            </a:r>
          </a:p>
          <a:p>
            <a:pPr marL="712470" lvl="1" indent="-356235" algn="just">
              <a:lnSpc>
                <a:spcPts val="4620"/>
              </a:lnSpc>
              <a:buFont typeface="Arial"/>
              <a:buChar char="•"/>
            </a:pPr>
            <a:r>
              <a:rPr lang="en-US" sz="3300">
                <a:solidFill>
                  <a:srgbClr val="000000"/>
                </a:solidFill>
                <a:latin typeface="Canva Sans"/>
                <a:ea typeface="Canva Sans"/>
                <a:cs typeface="Canva Sans"/>
                <a:sym typeface="Canva Sans"/>
              </a:rPr>
              <a:t>Which features (age, surgeries, chronic diseases, BMI, etc.) most strongly impact premium levels?</a:t>
            </a:r>
          </a:p>
          <a:p>
            <a:pPr algn="l">
              <a:lnSpc>
                <a:spcPts val="4828"/>
              </a:lnSpc>
            </a:pPr>
            <a:endParaRPr lang="en-US" sz="3300">
              <a:solidFill>
                <a:srgbClr val="000000"/>
              </a:solidFill>
              <a:latin typeface="Canva Sans"/>
              <a:ea typeface="Canva Sans"/>
              <a:cs typeface="Canva Sans"/>
              <a:sym typeface="Canva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BF6F1"/>
        </a:solidFill>
        <a:effectLst/>
      </p:bgPr>
    </p:bg>
    <p:spTree>
      <p:nvGrpSpPr>
        <p:cNvPr id="1" name=""/>
        <p:cNvGrpSpPr/>
        <p:nvPr/>
      </p:nvGrpSpPr>
      <p:grpSpPr>
        <a:xfrm>
          <a:off x="0" y="0"/>
          <a:ext cx="0" cy="0"/>
          <a:chOff x="0" y="0"/>
          <a:chExt cx="0" cy="0"/>
        </a:xfrm>
      </p:grpSpPr>
      <p:sp>
        <p:nvSpPr>
          <p:cNvPr id="2" name="Freeform 2"/>
          <p:cNvSpPr/>
          <p:nvPr/>
        </p:nvSpPr>
        <p:spPr>
          <a:xfrm>
            <a:off x="7427663" y="0"/>
            <a:ext cx="2137082" cy="1381927"/>
          </a:xfrm>
          <a:custGeom>
            <a:avLst/>
            <a:gdLst/>
            <a:ahLst/>
            <a:cxnLst/>
            <a:rect l="l" t="t" r="r" b="b"/>
            <a:pathLst>
              <a:path w="2137082" h="1381927">
                <a:moveTo>
                  <a:pt x="0" y="0"/>
                </a:moveTo>
                <a:lnTo>
                  <a:pt x="2137082" y="0"/>
                </a:lnTo>
                <a:lnTo>
                  <a:pt x="2137082" y="1381927"/>
                </a:lnTo>
                <a:lnTo>
                  <a:pt x="0" y="13819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TextBox 4"/>
          <p:cNvSpPr txBox="1"/>
          <p:nvPr/>
        </p:nvSpPr>
        <p:spPr>
          <a:xfrm>
            <a:off x="279727" y="318131"/>
            <a:ext cx="18288000" cy="710569"/>
          </a:xfrm>
          <a:prstGeom prst="rect">
            <a:avLst/>
          </a:prstGeom>
        </p:spPr>
        <p:txBody>
          <a:bodyPr lIns="0" tIns="0" rIns="0" bIns="0" rtlCol="0" anchor="t">
            <a:spAutoFit/>
          </a:bodyPr>
          <a:lstStyle/>
          <a:p>
            <a:pPr marL="0" lvl="0" indent="0" algn="l">
              <a:lnSpc>
                <a:spcPts val="5280"/>
              </a:lnSpc>
            </a:pPr>
            <a:r>
              <a:rPr lang="en-US" sz="5500" b="1" spc="-121">
                <a:solidFill>
                  <a:srgbClr val="000000"/>
                </a:solidFill>
                <a:latin typeface="Public Sans Bold"/>
                <a:ea typeface="Public Sans Bold"/>
                <a:cs typeface="Public Sans Bold"/>
                <a:sym typeface="Public Sans Bold"/>
              </a:rPr>
              <a:t>DATASET OVERVIEW</a:t>
            </a:r>
          </a:p>
        </p:txBody>
      </p:sp>
      <p:sp>
        <p:nvSpPr>
          <p:cNvPr id="5" name="TextBox 5"/>
          <p:cNvSpPr txBox="1"/>
          <p:nvPr/>
        </p:nvSpPr>
        <p:spPr>
          <a:xfrm>
            <a:off x="279727" y="1049595"/>
            <a:ext cx="11099234" cy="5107432"/>
          </a:xfrm>
          <a:prstGeom prst="rect">
            <a:avLst/>
          </a:prstGeom>
        </p:spPr>
        <p:txBody>
          <a:bodyPr lIns="0" tIns="0" rIns="0" bIns="0" rtlCol="0" anchor="t">
            <a:spAutoFit/>
          </a:bodyPr>
          <a:lstStyle/>
          <a:p>
            <a:pPr algn="l">
              <a:lnSpc>
                <a:spcPts val="5179"/>
              </a:lnSpc>
            </a:pPr>
            <a:r>
              <a:rPr lang="en-US" sz="3699" b="1" spc="-81" dirty="0">
                <a:solidFill>
                  <a:srgbClr val="000000"/>
                </a:solidFill>
                <a:latin typeface="Public Sans Bold"/>
                <a:ea typeface="Public Sans Bold"/>
                <a:cs typeface="Public Sans Bold"/>
                <a:sym typeface="Public Sans Bold"/>
              </a:rPr>
              <a:t>About the Dataset</a:t>
            </a:r>
          </a:p>
          <a:p>
            <a:pPr marL="690881" lvl="1" indent="-345440" algn="l">
              <a:lnSpc>
                <a:spcPts val="4480"/>
              </a:lnSpc>
              <a:buFont typeface="Arial"/>
              <a:buChar char="•"/>
            </a:pPr>
            <a:r>
              <a:rPr lang="en-US" sz="3200" spc="-70" dirty="0">
                <a:solidFill>
                  <a:srgbClr val="000000"/>
                </a:solidFill>
                <a:latin typeface="Public Sans"/>
                <a:ea typeface="Public Sans"/>
                <a:cs typeface="Public Sans"/>
                <a:sym typeface="Public Sans"/>
              </a:rPr>
              <a:t>Total records: 986 rows</a:t>
            </a:r>
          </a:p>
          <a:p>
            <a:pPr marL="690881" lvl="1" indent="-345440" algn="l">
              <a:lnSpc>
                <a:spcPts val="4480"/>
              </a:lnSpc>
              <a:buFont typeface="Arial"/>
              <a:buChar char="•"/>
            </a:pPr>
            <a:r>
              <a:rPr lang="en-US" sz="3200" spc="-70" dirty="0">
                <a:solidFill>
                  <a:srgbClr val="000000"/>
                </a:solidFill>
                <a:latin typeface="Public Sans"/>
                <a:ea typeface="Public Sans"/>
                <a:cs typeface="Public Sans"/>
                <a:sym typeface="Public Sans"/>
              </a:rPr>
              <a:t>Total columns: 11</a:t>
            </a:r>
          </a:p>
          <a:p>
            <a:pPr marL="690881" lvl="1" indent="-345440" algn="l">
              <a:lnSpc>
                <a:spcPts val="4480"/>
              </a:lnSpc>
              <a:buFont typeface="Arial"/>
              <a:buChar char="•"/>
            </a:pPr>
            <a:r>
              <a:rPr lang="en-US" sz="3200" spc="-70" dirty="0">
                <a:solidFill>
                  <a:srgbClr val="000000"/>
                </a:solidFill>
                <a:latin typeface="Public Sans"/>
                <a:ea typeface="Public Sans"/>
                <a:cs typeface="Public Sans"/>
                <a:sym typeface="Public Sans"/>
              </a:rPr>
              <a:t>Feature types: All numeric (int64)</a:t>
            </a:r>
          </a:p>
          <a:p>
            <a:pPr marL="690881" lvl="1" indent="-345440" algn="l">
              <a:lnSpc>
                <a:spcPts val="4480"/>
              </a:lnSpc>
              <a:buFont typeface="Arial"/>
              <a:buChar char="•"/>
            </a:pPr>
            <a:r>
              <a:rPr lang="en-US" sz="3200" spc="-70" dirty="0">
                <a:solidFill>
                  <a:srgbClr val="000000"/>
                </a:solidFill>
                <a:latin typeface="Public Sans"/>
                <a:ea typeface="Public Sans"/>
                <a:cs typeface="Public Sans"/>
                <a:sym typeface="Public Sans"/>
              </a:rPr>
              <a:t>No missing values: All columns have 986 non-null entries</a:t>
            </a:r>
          </a:p>
          <a:p>
            <a:pPr marL="690881" lvl="1" indent="-345440" algn="l">
              <a:lnSpc>
                <a:spcPts val="4480"/>
              </a:lnSpc>
              <a:buFont typeface="Arial"/>
              <a:buChar char="•"/>
            </a:pPr>
            <a:r>
              <a:rPr lang="en-US" sz="3200" spc="-70" dirty="0">
                <a:solidFill>
                  <a:srgbClr val="000000"/>
                </a:solidFill>
                <a:latin typeface="Public Sans"/>
                <a:ea typeface="Public Sans"/>
                <a:cs typeface="Public Sans"/>
                <a:sym typeface="Public Sans"/>
              </a:rPr>
              <a:t>Target variable: </a:t>
            </a:r>
            <a:r>
              <a:rPr lang="en-US" sz="3200" spc="-70" dirty="0" err="1">
                <a:solidFill>
                  <a:srgbClr val="000000"/>
                </a:solidFill>
                <a:latin typeface="Public Sans"/>
                <a:ea typeface="Public Sans"/>
                <a:cs typeface="Public Sans"/>
                <a:sym typeface="Public Sans"/>
              </a:rPr>
              <a:t>PremiumPrice</a:t>
            </a:r>
            <a:endParaRPr lang="en-US" sz="3200" spc="-70" dirty="0">
              <a:solidFill>
                <a:srgbClr val="000000"/>
              </a:solidFill>
              <a:latin typeface="Public Sans"/>
              <a:ea typeface="Public Sans"/>
              <a:cs typeface="Public Sans"/>
              <a:sym typeface="Public Sans"/>
            </a:endParaRPr>
          </a:p>
          <a:p>
            <a:pPr marL="690881" lvl="1" indent="-345440" algn="l">
              <a:lnSpc>
                <a:spcPts val="4480"/>
              </a:lnSpc>
              <a:buFont typeface="Arial"/>
              <a:buChar char="•"/>
            </a:pPr>
            <a:r>
              <a:rPr lang="en-US" sz="3200" spc="-70" dirty="0">
                <a:solidFill>
                  <a:srgbClr val="000000"/>
                </a:solidFill>
                <a:latin typeface="Public Sans"/>
                <a:ea typeface="Public Sans"/>
                <a:cs typeface="Public Sans"/>
                <a:sym typeface="Public Sans"/>
              </a:rPr>
              <a:t>Dataset includes medical &amp; demographic risk factors related to premium pricing</a:t>
            </a:r>
          </a:p>
          <a:p>
            <a:pPr algn="l">
              <a:lnSpc>
                <a:spcPts val="3968"/>
              </a:lnSpc>
            </a:pPr>
            <a:endParaRPr lang="en-US" sz="3200" spc="-70" dirty="0">
              <a:solidFill>
                <a:srgbClr val="000000"/>
              </a:solidFill>
              <a:latin typeface="Public Sans"/>
              <a:ea typeface="Public Sans"/>
              <a:cs typeface="Public Sans"/>
              <a:sym typeface="Public Sans"/>
            </a:endParaRPr>
          </a:p>
        </p:txBody>
      </p:sp>
      <p:sp>
        <p:nvSpPr>
          <p:cNvPr id="6" name="TextBox 6"/>
          <p:cNvSpPr txBox="1"/>
          <p:nvPr/>
        </p:nvSpPr>
        <p:spPr>
          <a:xfrm>
            <a:off x="279727" y="5992874"/>
            <a:ext cx="11099234" cy="3882388"/>
          </a:xfrm>
          <a:prstGeom prst="rect">
            <a:avLst/>
          </a:prstGeom>
        </p:spPr>
        <p:txBody>
          <a:bodyPr lIns="0" tIns="0" rIns="0" bIns="0" rtlCol="0" anchor="t">
            <a:spAutoFit/>
          </a:bodyPr>
          <a:lstStyle/>
          <a:p>
            <a:pPr algn="just">
              <a:lnSpc>
                <a:spcPts val="5180"/>
              </a:lnSpc>
              <a:spcBef>
                <a:spcPct val="0"/>
              </a:spcBef>
            </a:pPr>
            <a:r>
              <a:rPr lang="en-US" sz="3700" b="1" spc="-133">
                <a:solidFill>
                  <a:srgbClr val="000000"/>
                </a:solidFill>
                <a:latin typeface="Public Sans Bold"/>
                <a:ea typeface="Public Sans Bold"/>
                <a:cs typeface="Public Sans Bold"/>
                <a:sym typeface="Public Sans Bold"/>
              </a:rPr>
              <a:t>Why This Dataset  Works for ML</a:t>
            </a:r>
          </a:p>
          <a:p>
            <a:pPr marL="755688" lvl="1" indent="-377844" algn="l">
              <a:lnSpc>
                <a:spcPts val="4270"/>
              </a:lnSpc>
              <a:buFont typeface="Arial"/>
              <a:buChar char="•"/>
            </a:pPr>
            <a:r>
              <a:rPr lang="en-US" sz="3500">
                <a:solidFill>
                  <a:srgbClr val="000000"/>
                </a:solidFill>
                <a:latin typeface="Public Sans"/>
                <a:ea typeface="Public Sans"/>
                <a:cs typeface="Public Sans"/>
                <a:sym typeface="Public Sans"/>
              </a:rPr>
              <a:t>Includes both demographic and medical risk factors</a:t>
            </a:r>
          </a:p>
          <a:p>
            <a:pPr marL="755688" lvl="1" indent="-377844" algn="l">
              <a:lnSpc>
                <a:spcPts val="4270"/>
              </a:lnSpc>
              <a:buFont typeface="Arial"/>
              <a:buChar char="•"/>
            </a:pPr>
            <a:r>
              <a:rPr lang="en-US" sz="3500">
                <a:solidFill>
                  <a:srgbClr val="000000"/>
                </a:solidFill>
                <a:latin typeface="Public Sans"/>
                <a:ea typeface="Public Sans"/>
                <a:cs typeface="Public Sans"/>
                <a:sym typeface="Public Sans"/>
              </a:rPr>
              <a:t>PremiumPrice is continuous → suited for supervised regression</a:t>
            </a:r>
          </a:p>
          <a:p>
            <a:pPr marL="755688" lvl="1" indent="-377844" algn="l">
              <a:lnSpc>
                <a:spcPts val="4270"/>
              </a:lnSpc>
              <a:buFont typeface="Arial"/>
              <a:buChar char="•"/>
            </a:pPr>
            <a:r>
              <a:rPr lang="en-US" sz="3500">
                <a:solidFill>
                  <a:srgbClr val="000000"/>
                </a:solidFill>
                <a:latin typeface="Public Sans"/>
                <a:ea typeface="Public Sans"/>
                <a:cs typeface="Public Sans"/>
                <a:sym typeface="Public Sans"/>
              </a:rPr>
              <a:t>Enough observations (986) for model learning &amp; validation</a:t>
            </a:r>
          </a:p>
        </p:txBody>
      </p:sp>
      <p:graphicFrame>
        <p:nvGraphicFramePr>
          <p:cNvPr id="7" name="Table 6">
            <a:extLst>
              <a:ext uri="{FF2B5EF4-FFF2-40B4-BE49-F238E27FC236}">
                <a16:creationId xmlns:a16="http://schemas.microsoft.com/office/drawing/2014/main" id="{0EB27440-16A1-0101-3C85-233E0A27F3E7}"/>
              </a:ext>
            </a:extLst>
          </p:cNvPr>
          <p:cNvGraphicFramePr>
            <a:graphicFrameLocks noGrp="1"/>
          </p:cNvGraphicFramePr>
          <p:nvPr>
            <p:extLst>
              <p:ext uri="{D42A27DB-BD31-4B8C-83A1-F6EECF244321}">
                <p14:modId xmlns:p14="http://schemas.microsoft.com/office/powerpoint/2010/main" val="1571509406"/>
              </p:ext>
            </p:extLst>
          </p:nvPr>
        </p:nvGraphicFramePr>
        <p:xfrm>
          <a:off x="11910798" y="308715"/>
          <a:ext cx="5767602" cy="9254376"/>
        </p:xfrm>
        <a:graphic>
          <a:graphicData uri="http://schemas.openxmlformats.org/drawingml/2006/table">
            <a:tbl>
              <a:tblPr/>
              <a:tblGrid>
                <a:gridCol w="2883801">
                  <a:extLst>
                    <a:ext uri="{9D8B030D-6E8A-4147-A177-3AD203B41FA5}">
                      <a16:colId xmlns:a16="http://schemas.microsoft.com/office/drawing/2014/main" val="702515800"/>
                    </a:ext>
                  </a:extLst>
                </a:gridCol>
                <a:gridCol w="2883801">
                  <a:extLst>
                    <a:ext uri="{9D8B030D-6E8A-4147-A177-3AD203B41FA5}">
                      <a16:colId xmlns:a16="http://schemas.microsoft.com/office/drawing/2014/main" val="1210985571"/>
                    </a:ext>
                  </a:extLst>
                </a:gridCol>
              </a:tblGrid>
              <a:tr h="771198">
                <a:tc>
                  <a:txBody>
                    <a:bodyPr/>
                    <a:lstStyle/>
                    <a:p>
                      <a:pPr>
                        <a:buNone/>
                      </a:pPr>
                      <a:r>
                        <a:rPr lang="en-US" sz="1400" dirty="0">
                          <a:effectLst/>
                        </a:rPr>
                        <a:t>Column</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a:effectLst/>
                        </a:rPr>
                        <a:t>Description</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3990040639"/>
                  </a:ext>
                </a:extLst>
              </a:tr>
              <a:tr h="771198">
                <a:tc>
                  <a:txBody>
                    <a:bodyPr/>
                    <a:lstStyle/>
                    <a:p>
                      <a:pPr>
                        <a:buNone/>
                      </a:pPr>
                      <a:r>
                        <a:rPr lang="en-US" sz="1400" b="1">
                          <a:effectLst/>
                        </a:rPr>
                        <a:t>Age</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a:effectLst/>
                        </a:rPr>
                        <a:t>Age of the applicant( in numbers)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1425057628"/>
                  </a:ext>
                </a:extLst>
              </a:tr>
              <a:tr h="771198">
                <a:tc>
                  <a:txBody>
                    <a:bodyPr/>
                    <a:lstStyle/>
                    <a:p>
                      <a:pPr>
                        <a:buNone/>
                      </a:pPr>
                      <a:r>
                        <a:rPr lang="en-US" sz="1400" b="1">
                          <a:effectLst/>
                        </a:rPr>
                        <a:t>Diabetes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a:effectLst/>
                        </a:rPr>
                        <a:t>Diabetes history (0 = No, 1 = Yes)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1928757602"/>
                  </a:ext>
                </a:extLst>
              </a:tr>
              <a:tr h="771198">
                <a:tc>
                  <a:txBody>
                    <a:bodyPr/>
                    <a:lstStyle/>
                    <a:p>
                      <a:pPr>
                        <a:buNone/>
                      </a:pPr>
                      <a:r>
                        <a:rPr lang="en-US" sz="1400" b="1">
                          <a:effectLst/>
                        </a:rPr>
                        <a:t>BloodPressureProblems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a:effectLst/>
                        </a:rPr>
                        <a:t>Blood pressure issues (0/1)</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3223741608"/>
                  </a:ext>
                </a:extLst>
              </a:tr>
              <a:tr h="771198">
                <a:tc>
                  <a:txBody>
                    <a:bodyPr/>
                    <a:lstStyle/>
                    <a:p>
                      <a:pPr>
                        <a:buNone/>
                      </a:pPr>
                      <a:r>
                        <a:rPr lang="en-US" sz="1400" b="1">
                          <a:effectLst/>
                        </a:rPr>
                        <a:t>AnyTransplants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a:effectLst/>
                        </a:rPr>
                        <a:t>History of organ transplant (0/1)</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2137894974"/>
                  </a:ext>
                </a:extLst>
              </a:tr>
              <a:tr h="771198">
                <a:tc>
                  <a:txBody>
                    <a:bodyPr/>
                    <a:lstStyle/>
                    <a:p>
                      <a:pPr>
                        <a:buNone/>
                      </a:pPr>
                      <a:r>
                        <a:rPr lang="en-US" sz="1400" b="1">
                          <a:effectLst/>
                        </a:rPr>
                        <a:t>AnyChronicDiseases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a:effectLst/>
                        </a:rPr>
                        <a:t>Chronic illness history (0/1)</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3224664078"/>
                  </a:ext>
                </a:extLst>
              </a:tr>
              <a:tr h="771198">
                <a:tc>
                  <a:txBody>
                    <a:bodyPr/>
                    <a:lstStyle/>
                    <a:p>
                      <a:pPr>
                        <a:buNone/>
                      </a:pPr>
                      <a:r>
                        <a:rPr lang="en-US" sz="1400" b="1">
                          <a:effectLst/>
                        </a:rPr>
                        <a:t>Height</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a:effectLst/>
                        </a:rPr>
                        <a:t>Height of the applicant( in numbers)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505799627"/>
                  </a:ext>
                </a:extLst>
              </a:tr>
              <a:tr h="771198">
                <a:tc>
                  <a:txBody>
                    <a:bodyPr/>
                    <a:lstStyle/>
                    <a:p>
                      <a:pPr>
                        <a:buNone/>
                      </a:pPr>
                      <a:r>
                        <a:rPr lang="en-US" sz="1400" b="1">
                          <a:effectLst/>
                        </a:rPr>
                        <a:t>Weight</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dirty="0">
                          <a:effectLst/>
                        </a:rPr>
                        <a:t>Weight of the applicant( in numbers)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3753635607"/>
                  </a:ext>
                </a:extLst>
              </a:tr>
              <a:tr h="771198">
                <a:tc>
                  <a:txBody>
                    <a:bodyPr/>
                    <a:lstStyle/>
                    <a:p>
                      <a:pPr>
                        <a:buNone/>
                      </a:pPr>
                      <a:r>
                        <a:rPr lang="en-US" sz="1400" b="1">
                          <a:effectLst/>
                        </a:rPr>
                        <a:t>KnownAllergies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dirty="0">
                          <a:effectLst/>
                        </a:rPr>
                        <a:t>Any known allergies (0/1)</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422500719"/>
                  </a:ext>
                </a:extLst>
              </a:tr>
              <a:tr h="771198">
                <a:tc>
                  <a:txBody>
                    <a:bodyPr/>
                    <a:lstStyle/>
                    <a:p>
                      <a:pPr>
                        <a:buNone/>
                      </a:pPr>
                      <a:r>
                        <a:rPr lang="en-US" sz="1400" b="1">
                          <a:effectLst/>
                        </a:rPr>
                        <a:t>HistoryOfCancerInFamily</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a:effectLst/>
                        </a:rPr>
                        <a:t>Family cancer history (0/1)</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2248076837"/>
                  </a:ext>
                </a:extLst>
              </a:tr>
              <a:tr h="771198">
                <a:tc>
                  <a:txBody>
                    <a:bodyPr/>
                    <a:lstStyle/>
                    <a:p>
                      <a:pPr>
                        <a:buNone/>
                      </a:pPr>
                      <a:r>
                        <a:rPr lang="en-US" sz="1400" b="1">
                          <a:effectLst/>
                        </a:rPr>
                        <a:t>NumberOfMajorSurgeries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buNone/>
                      </a:pPr>
                      <a:r>
                        <a:rPr lang="en-US" sz="1400">
                          <a:effectLst/>
                        </a:rPr>
                        <a:t>Count of major surgeries( in numbers)</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1380883743"/>
                  </a:ext>
                </a:extLst>
              </a:tr>
              <a:tr h="771198">
                <a:tc>
                  <a:txBody>
                    <a:bodyPr/>
                    <a:lstStyle/>
                    <a:p>
                      <a:pPr>
                        <a:buNone/>
                      </a:pPr>
                      <a:r>
                        <a:rPr lang="en-US" sz="1400" b="1">
                          <a:effectLst/>
                        </a:rPr>
                        <a:t>PremiumPrice</a:t>
                      </a: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tc>
                  <a:txBody>
                    <a:bodyPr/>
                    <a:lstStyle/>
                    <a:p>
                      <a:pPr algn="l" rtl="0">
                        <a:buNone/>
                      </a:pPr>
                      <a:r>
                        <a:rPr lang="en-US" sz="1400" b="1" i="0" dirty="0">
                          <a:solidFill>
                            <a:srgbClr val="000000"/>
                          </a:solidFill>
                          <a:effectLst/>
                        </a:rPr>
                        <a:t>Target</a:t>
                      </a:r>
                      <a:r>
                        <a:rPr lang="en-US" sz="1400" b="0" i="0" dirty="0">
                          <a:solidFill>
                            <a:srgbClr val="000000"/>
                          </a:solidFill>
                          <a:effectLst/>
                        </a:rPr>
                        <a:t> – health insurance premium ( in numbers)</a:t>
                      </a:r>
                      <a:endParaRPr lang="en-US" sz="1400" dirty="0">
                        <a:effectLst/>
                      </a:endParaRPr>
                    </a:p>
                  </a:txBody>
                  <a:tcPr marL="40231" marR="40231" marT="20115" marB="20115" anchor="ctr">
                    <a:lnL w="9525" cap="flat" cmpd="sng" algn="ctr">
                      <a:solidFill>
                        <a:srgbClr val="D9D9D9"/>
                      </a:solidFill>
                      <a:prstDash val="solid"/>
                      <a:round/>
                      <a:headEnd type="none" w="med" len="med"/>
                      <a:tailEnd type="none" w="med" len="med"/>
                    </a:lnL>
                    <a:lnR w="9525" cap="flat" cmpd="sng" algn="ctr">
                      <a:solidFill>
                        <a:srgbClr val="D9D9D9"/>
                      </a:solidFill>
                      <a:prstDash val="solid"/>
                      <a:round/>
                      <a:headEnd type="none" w="med" len="med"/>
                      <a:tailEnd type="none" w="med" len="med"/>
                    </a:lnR>
                    <a:lnT w="9525" cap="flat" cmpd="sng" algn="ctr">
                      <a:solidFill>
                        <a:srgbClr val="D9D9D9"/>
                      </a:solidFill>
                      <a:prstDash val="solid"/>
                      <a:round/>
                      <a:headEnd type="none" w="med" len="med"/>
                      <a:tailEnd type="none" w="med" len="med"/>
                    </a:lnT>
                    <a:lnB w="9525"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2273838884"/>
                  </a:ext>
                </a:extLst>
              </a:tr>
            </a:tbl>
          </a:graphicData>
        </a:graphic>
      </p:graphicFrame>
      <p:sp>
        <p:nvSpPr>
          <p:cNvPr id="8" name="Rectangle 1">
            <a:extLst>
              <a:ext uri="{FF2B5EF4-FFF2-40B4-BE49-F238E27FC236}">
                <a16:creationId xmlns:a16="http://schemas.microsoft.com/office/drawing/2014/main" id="{FF5B2D80-409A-0660-8B2F-CB3B9FB5A664}"/>
              </a:ext>
            </a:extLst>
          </p:cNvPr>
          <p:cNvSpPr>
            <a:spLocks noChangeArrowheads="1"/>
          </p:cNvSpPr>
          <p:nvPr/>
        </p:nvSpPr>
        <p:spPr bwMode="auto">
          <a:xfrm>
            <a:off x="2762250" y="160020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187976" y="749425"/>
            <a:ext cx="17691895" cy="672850"/>
          </a:xfrm>
          <a:prstGeom prst="rect">
            <a:avLst/>
          </a:prstGeom>
        </p:spPr>
        <p:txBody>
          <a:bodyPr lIns="0" tIns="0" rIns="0" bIns="0" rtlCol="0" anchor="t">
            <a:spAutoFit/>
          </a:bodyPr>
          <a:lstStyle/>
          <a:p>
            <a:pPr marL="0" lvl="0" indent="0" algn="l">
              <a:lnSpc>
                <a:spcPts val="4992"/>
              </a:lnSpc>
            </a:pPr>
            <a:r>
              <a:rPr lang="en-US" sz="5200" b="1" spc="-499">
                <a:solidFill>
                  <a:srgbClr val="000000"/>
                </a:solidFill>
                <a:latin typeface="Public Sans Bold"/>
                <a:ea typeface="Public Sans Bold"/>
                <a:cs typeface="Public Sans Bold"/>
                <a:sym typeface="Public Sans Bold"/>
              </a:rPr>
              <a:t>EXPLORATORY  DATA  ANALYSIS  (EDA)</a:t>
            </a:r>
          </a:p>
        </p:txBody>
      </p:sp>
      <p:sp>
        <p:nvSpPr>
          <p:cNvPr id="3" name="TextBox 3"/>
          <p:cNvSpPr txBox="1"/>
          <p:nvPr/>
        </p:nvSpPr>
        <p:spPr>
          <a:xfrm>
            <a:off x="187976" y="1696691"/>
            <a:ext cx="9391482" cy="1893751"/>
          </a:xfrm>
          <a:prstGeom prst="rect">
            <a:avLst/>
          </a:prstGeom>
        </p:spPr>
        <p:txBody>
          <a:bodyPr lIns="0" tIns="0" rIns="0" bIns="0" rtlCol="0" anchor="t">
            <a:spAutoFit/>
          </a:bodyPr>
          <a:lstStyle/>
          <a:p>
            <a:pPr algn="l">
              <a:lnSpc>
                <a:spcPts val="4884"/>
              </a:lnSpc>
            </a:pPr>
            <a:r>
              <a:rPr lang="en-US" sz="2996">
                <a:solidFill>
                  <a:srgbClr val="000000"/>
                </a:solidFill>
                <a:latin typeface="Agrandir"/>
                <a:ea typeface="Agrandir"/>
                <a:cs typeface="Agrandir"/>
                <a:sym typeface="Agrandir"/>
              </a:rPr>
              <a:t>Key Patterns from EDA (Based on Your Dataset)</a:t>
            </a:r>
          </a:p>
          <a:p>
            <a:pPr marL="646984" lvl="1" indent="-323492" algn="l">
              <a:lnSpc>
                <a:spcPts val="4884"/>
              </a:lnSpc>
              <a:buFont typeface="Arial"/>
              <a:buChar char="•"/>
            </a:pPr>
            <a:r>
              <a:rPr lang="en-US" sz="2996">
                <a:solidFill>
                  <a:srgbClr val="000000"/>
                </a:solidFill>
                <a:latin typeface="Agrandir"/>
                <a:ea typeface="Agrandir"/>
                <a:cs typeface="Agrandir"/>
                <a:sym typeface="Agrandir"/>
              </a:rPr>
              <a:t>Dataset is clean — no missing values.</a:t>
            </a:r>
          </a:p>
          <a:p>
            <a:pPr algn="l">
              <a:lnSpc>
                <a:spcPts val="4884"/>
              </a:lnSpc>
            </a:pPr>
            <a:endParaRPr lang="en-US" sz="2996">
              <a:solidFill>
                <a:srgbClr val="000000"/>
              </a:solidFill>
              <a:latin typeface="Agrandir"/>
              <a:ea typeface="Agrandir"/>
              <a:cs typeface="Agrandir"/>
              <a:sym typeface="Agrandir"/>
            </a:endParaRPr>
          </a:p>
        </p:txBody>
      </p:sp>
      <p:sp>
        <p:nvSpPr>
          <p:cNvPr id="4" name="TextBox 4"/>
          <p:cNvSpPr txBox="1"/>
          <p:nvPr/>
        </p:nvSpPr>
        <p:spPr>
          <a:xfrm>
            <a:off x="187976" y="3371367"/>
            <a:ext cx="17510133" cy="5735952"/>
          </a:xfrm>
          <a:prstGeom prst="rect">
            <a:avLst/>
          </a:prstGeom>
        </p:spPr>
        <p:txBody>
          <a:bodyPr lIns="0" tIns="0" rIns="0" bIns="0" rtlCol="0" anchor="t">
            <a:spAutoFit/>
          </a:bodyPr>
          <a:lstStyle/>
          <a:p>
            <a:pPr algn="l">
              <a:lnSpc>
                <a:spcPts val="5760"/>
              </a:lnSpc>
            </a:pPr>
            <a:r>
              <a:rPr lang="en-US" sz="3000" spc="-246">
                <a:solidFill>
                  <a:srgbClr val="000000"/>
                </a:solidFill>
                <a:latin typeface="Public Sans"/>
                <a:ea typeface="Public Sans"/>
                <a:cs typeface="Public Sans"/>
                <a:sym typeface="Public Sans"/>
              </a:rPr>
              <a:t>High-Level Insights from EDA</a:t>
            </a:r>
          </a:p>
          <a:p>
            <a:pPr marL="647706" lvl="1" indent="-323853" algn="l">
              <a:lnSpc>
                <a:spcPts val="5760"/>
              </a:lnSpc>
              <a:buFont typeface="Arial"/>
              <a:buChar char="•"/>
            </a:pPr>
            <a:r>
              <a:rPr lang="en-US" sz="3000" spc="-246">
                <a:solidFill>
                  <a:srgbClr val="000000"/>
                </a:solidFill>
                <a:latin typeface="Public Sans"/>
                <a:ea typeface="Public Sans"/>
                <a:cs typeface="Public Sans"/>
                <a:sym typeface="Public Sans"/>
              </a:rPr>
              <a:t>PremiumPrice increases with Age, showing a clear upward risk trend.</a:t>
            </a:r>
          </a:p>
          <a:p>
            <a:pPr marL="647706" lvl="1" indent="-323853" algn="l">
              <a:lnSpc>
                <a:spcPts val="5760"/>
              </a:lnSpc>
              <a:buFont typeface="Arial"/>
              <a:buChar char="•"/>
            </a:pPr>
            <a:r>
              <a:rPr lang="en-US" sz="3000" spc="-246">
                <a:solidFill>
                  <a:srgbClr val="000000"/>
                </a:solidFill>
                <a:latin typeface="Public Sans"/>
                <a:ea typeface="Public Sans"/>
                <a:cs typeface="Public Sans"/>
                <a:sym typeface="Public Sans"/>
              </a:rPr>
              <a:t>Individuals with Diabetes, Blood Pressure Problems, Chronic Diseases, or Transplants consistently show higher premiums.</a:t>
            </a:r>
          </a:p>
          <a:p>
            <a:pPr marL="647706" lvl="1" indent="-323853" algn="l">
              <a:lnSpc>
                <a:spcPts val="5760"/>
              </a:lnSpc>
              <a:buFont typeface="Arial"/>
              <a:buChar char="•"/>
            </a:pPr>
            <a:r>
              <a:rPr lang="en-US" sz="3000" spc="-246">
                <a:solidFill>
                  <a:srgbClr val="000000"/>
                </a:solidFill>
                <a:latin typeface="Public Sans"/>
                <a:ea typeface="Public Sans"/>
                <a:cs typeface="Public Sans"/>
                <a:sym typeface="Public Sans"/>
              </a:rPr>
              <a:t>Number Of Major Surgeries has a strong positive relationship with premium amount.</a:t>
            </a:r>
          </a:p>
          <a:p>
            <a:pPr marL="647706" lvl="1" indent="-323853" algn="l">
              <a:lnSpc>
                <a:spcPts val="5760"/>
              </a:lnSpc>
              <a:buFont typeface="Arial"/>
              <a:buChar char="•"/>
            </a:pPr>
            <a:r>
              <a:rPr lang="en-US" sz="3000" spc="-246">
                <a:solidFill>
                  <a:srgbClr val="000000"/>
                </a:solidFill>
                <a:latin typeface="Public Sans"/>
                <a:ea typeface="Public Sans"/>
                <a:cs typeface="Public Sans"/>
                <a:sym typeface="Public Sans"/>
              </a:rPr>
              <a:t>Premium Price distribution is right-skewed → Log transformation improves linearity for modeling.</a:t>
            </a:r>
          </a:p>
          <a:p>
            <a:pPr marL="647706" lvl="1" indent="-323853" algn="l">
              <a:lnSpc>
                <a:spcPts val="5760"/>
              </a:lnSpc>
              <a:buFont typeface="Arial"/>
              <a:buChar char="•"/>
            </a:pPr>
            <a:r>
              <a:rPr lang="en-US" sz="3000" spc="-246">
                <a:solidFill>
                  <a:srgbClr val="000000"/>
                </a:solidFill>
                <a:latin typeface="Public Sans"/>
                <a:ea typeface="Public Sans"/>
                <a:cs typeface="Public Sans"/>
                <a:sym typeface="Public Sans"/>
              </a:rPr>
              <a:t>Health-related binary variables (0/1) are well-balanced, enabling reliable model learning.</a:t>
            </a:r>
          </a:p>
          <a:p>
            <a:pPr algn="l">
              <a:lnSpc>
                <a:spcPts val="5760"/>
              </a:lnSpc>
            </a:pPr>
            <a:endParaRPr lang="en-US" sz="3000" spc="-246">
              <a:solidFill>
                <a:srgbClr val="000000"/>
              </a:solidFill>
              <a:latin typeface="Public Sans"/>
              <a:ea typeface="Public Sans"/>
              <a:cs typeface="Public Sans"/>
              <a:sym typeface="Public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Freeform 2"/>
          <p:cNvSpPr/>
          <p:nvPr/>
        </p:nvSpPr>
        <p:spPr>
          <a:xfrm>
            <a:off x="10445282" y="2696623"/>
            <a:ext cx="7614988" cy="5723771"/>
          </a:xfrm>
          <a:custGeom>
            <a:avLst/>
            <a:gdLst/>
            <a:ahLst/>
            <a:cxnLst/>
            <a:rect l="l" t="t" r="r" b="b"/>
            <a:pathLst>
              <a:path w="7614988" h="5723771">
                <a:moveTo>
                  <a:pt x="0" y="0"/>
                </a:moveTo>
                <a:lnTo>
                  <a:pt x="7614988" y="0"/>
                </a:lnTo>
                <a:lnTo>
                  <a:pt x="7614988" y="5723771"/>
                </a:lnTo>
                <a:lnTo>
                  <a:pt x="0" y="5723771"/>
                </a:lnTo>
                <a:lnTo>
                  <a:pt x="0" y="0"/>
                </a:lnTo>
                <a:close/>
              </a:path>
            </a:pathLst>
          </a:custGeom>
          <a:blipFill>
            <a:blip r:embed="rId2"/>
            <a:stretch>
              <a:fillRect l="-1001" r="-571"/>
            </a:stretch>
          </a:blipFill>
        </p:spPr>
        <p:txBody>
          <a:bodyPr/>
          <a:lstStyle/>
          <a:p>
            <a:endParaRPr lang="en-US"/>
          </a:p>
        </p:txBody>
      </p:sp>
      <p:sp>
        <p:nvSpPr>
          <p:cNvPr id="3" name="TextBox 3"/>
          <p:cNvSpPr txBox="1"/>
          <p:nvPr/>
        </p:nvSpPr>
        <p:spPr>
          <a:xfrm>
            <a:off x="125051" y="520508"/>
            <a:ext cx="17656882" cy="671705"/>
          </a:xfrm>
          <a:prstGeom prst="rect">
            <a:avLst/>
          </a:prstGeom>
        </p:spPr>
        <p:txBody>
          <a:bodyPr lIns="0" tIns="0" rIns="0" bIns="0" rtlCol="0" anchor="t">
            <a:spAutoFit/>
          </a:bodyPr>
          <a:lstStyle/>
          <a:p>
            <a:pPr algn="ctr">
              <a:lnSpc>
                <a:spcPts val="5106"/>
              </a:lnSpc>
            </a:pPr>
            <a:r>
              <a:rPr lang="en-US" sz="4600" b="1" spc="322">
                <a:solidFill>
                  <a:srgbClr val="000000"/>
                </a:solidFill>
                <a:latin typeface="Public Sans Bold"/>
                <a:ea typeface="Public Sans Bold"/>
                <a:cs typeface="Public Sans Bold"/>
                <a:sym typeface="Public Sans Bold"/>
              </a:rPr>
              <a:t>Visual EDA Highlights: Understanding Feature Behavior</a:t>
            </a:r>
          </a:p>
        </p:txBody>
      </p:sp>
      <p:sp>
        <p:nvSpPr>
          <p:cNvPr id="4" name="TextBox 4"/>
          <p:cNvSpPr txBox="1"/>
          <p:nvPr/>
        </p:nvSpPr>
        <p:spPr>
          <a:xfrm>
            <a:off x="125051" y="1506637"/>
            <a:ext cx="18288000" cy="1189985"/>
          </a:xfrm>
          <a:prstGeom prst="rect">
            <a:avLst/>
          </a:prstGeom>
        </p:spPr>
        <p:txBody>
          <a:bodyPr lIns="0" tIns="0" rIns="0" bIns="0" rtlCol="0" anchor="t">
            <a:spAutoFit/>
          </a:bodyPr>
          <a:lstStyle/>
          <a:p>
            <a:pPr algn="l">
              <a:lnSpc>
                <a:spcPts val="4760"/>
              </a:lnSpc>
              <a:spcBef>
                <a:spcPct val="0"/>
              </a:spcBef>
            </a:pPr>
            <a:r>
              <a:rPr lang="en-US" sz="3400">
                <a:solidFill>
                  <a:srgbClr val="000000"/>
                </a:solidFill>
                <a:latin typeface="Public Sans"/>
                <a:ea typeface="Public Sans"/>
                <a:cs typeface="Public Sans"/>
                <a:sym typeface="Public Sans"/>
              </a:rPr>
              <a:t>Charts summarize distributions, pairwise relationships, and health condition impacts on insurance premiums</a:t>
            </a:r>
          </a:p>
        </p:txBody>
      </p:sp>
      <p:sp>
        <p:nvSpPr>
          <p:cNvPr id="5" name="TextBox 5"/>
          <p:cNvSpPr txBox="1"/>
          <p:nvPr/>
        </p:nvSpPr>
        <p:spPr>
          <a:xfrm>
            <a:off x="102305" y="3238500"/>
            <a:ext cx="10320231" cy="5339860"/>
          </a:xfrm>
          <a:prstGeom prst="rect">
            <a:avLst/>
          </a:prstGeom>
        </p:spPr>
        <p:txBody>
          <a:bodyPr wrap="square" lIns="0" tIns="0" rIns="0" bIns="0" rtlCol="0" anchor="t">
            <a:spAutoFit/>
          </a:bodyPr>
          <a:lstStyle/>
          <a:p>
            <a:pPr>
              <a:lnSpc>
                <a:spcPts val="4230"/>
              </a:lnSpc>
            </a:pPr>
            <a:r>
              <a:rPr lang="en-US" sz="3000" spc="150" dirty="0">
                <a:solidFill>
                  <a:srgbClr val="000000"/>
                </a:solidFill>
                <a:latin typeface="Public Sans"/>
                <a:ea typeface="Public Sans"/>
                <a:cs typeface="Public Sans"/>
                <a:sym typeface="Public Sans"/>
              </a:rPr>
              <a:t>Histogram Grid (Age, Height, Weight, </a:t>
            </a:r>
            <a:r>
              <a:rPr lang="en-US" sz="3000" spc="150" dirty="0" err="1">
                <a:solidFill>
                  <a:srgbClr val="000000"/>
                </a:solidFill>
                <a:latin typeface="Public Sans"/>
                <a:ea typeface="Public Sans"/>
                <a:cs typeface="Public Sans"/>
                <a:sym typeface="Public Sans"/>
              </a:rPr>
              <a:t>PremiumPrice</a:t>
            </a:r>
            <a:r>
              <a:rPr lang="en-US" sz="3000" spc="150" dirty="0">
                <a:solidFill>
                  <a:srgbClr val="000000"/>
                </a:solidFill>
                <a:latin typeface="Public Sans"/>
                <a:ea typeface="Public Sans"/>
                <a:cs typeface="Public Sans"/>
                <a:sym typeface="Public Sans"/>
              </a:rPr>
              <a:t>)</a:t>
            </a:r>
          </a:p>
          <a:p>
            <a:pPr algn="just">
              <a:lnSpc>
                <a:spcPts val="4230"/>
              </a:lnSpc>
            </a:pPr>
            <a:endParaRPr lang="en-US" sz="3000" spc="150" dirty="0">
              <a:solidFill>
                <a:srgbClr val="000000"/>
              </a:solidFill>
              <a:latin typeface="Public Sans"/>
              <a:ea typeface="Public Sans"/>
              <a:cs typeface="Public Sans"/>
              <a:sym typeface="Public Sans"/>
            </a:endParaRPr>
          </a:p>
          <a:p>
            <a:pPr algn="just">
              <a:lnSpc>
                <a:spcPts val="4230"/>
              </a:lnSpc>
            </a:pPr>
            <a:r>
              <a:rPr lang="en-US" sz="3000" spc="150" dirty="0">
                <a:solidFill>
                  <a:srgbClr val="000000"/>
                </a:solidFill>
                <a:latin typeface="Public Sans"/>
                <a:ea typeface="Public Sans"/>
                <a:cs typeface="Public Sans"/>
                <a:sym typeface="Public Sans"/>
              </a:rPr>
              <a:t>What it shows:</a:t>
            </a:r>
          </a:p>
          <a:p>
            <a:pPr marL="647700" lvl="1" indent="-323850" algn="just">
              <a:lnSpc>
                <a:spcPts val="4230"/>
              </a:lnSpc>
              <a:buFont typeface="Arial"/>
              <a:buChar char="•"/>
            </a:pPr>
            <a:r>
              <a:rPr lang="en-US" sz="3000" spc="150" dirty="0">
                <a:solidFill>
                  <a:srgbClr val="000000"/>
                </a:solidFill>
                <a:latin typeface="Public Sans"/>
                <a:ea typeface="Public Sans"/>
                <a:cs typeface="Public Sans"/>
                <a:sym typeface="Public Sans"/>
              </a:rPr>
              <a:t>All variables look normally spread, no strange outliers.</a:t>
            </a:r>
          </a:p>
          <a:p>
            <a:pPr marL="647700" lvl="1" indent="-323850" algn="just">
              <a:lnSpc>
                <a:spcPts val="4230"/>
              </a:lnSpc>
              <a:buFont typeface="Arial"/>
              <a:buChar char="•"/>
            </a:pPr>
            <a:r>
              <a:rPr lang="en-US" sz="3000" spc="150" dirty="0" err="1">
                <a:solidFill>
                  <a:srgbClr val="000000"/>
                </a:solidFill>
                <a:latin typeface="Public Sans"/>
                <a:ea typeface="Public Sans"/>
                <a:cs typeface="Public Sans"/>
                <a:sym typeface="Public Sans"/>
              </a:rPr>
              <a:t>PremiumPrice</a:t>
            </a:r>
            <a:r>
              <a:rPr lang="en-US" sz="3000" spc="150" dirty="0">
                <a:solidFill>
                  <a:srgbClr val="000000"/>
                </a:solidFill>
                <a:latin typeface="Public Sans"/>
                <a:ea typeface="Public Sans"/>
                <a:cs typeface="Public Sans"/>
                <a:sym typeface="Public Sans"/>
              </a:rPr>
              <a:t> is right-skewed, meaning a few people pay very high premiums.</a:t>
            </a:r>
          </a:p>
          <a:p>
            <a:pPr marL="647700" lvl="1" indent="-323850" algn="just">
              <a:lnSpc>
                <a:spcPts val="4230"/>
              </a:lnSpc>
              <a:buFont typeface="Arial"/>
              <a:buChar char="•"/>
            </a:pPr>
            <a:r>
              <a:rPr lang="en-US" sz="3000" spc="150" dirty="0">
                <a:solidFill>
                  <a:srgbClr val="000000"/>
                </a:solidFill>
                <a:latin typeface="Public Sans"/>
                <a:ea typeface="Public Sans"/>
                <a:cs typeface="Public Sans"/>
                <a:sym typeface="Public Sans"/>
              </a:rPr>
              <a:t>The data looks clean and normally distributed. Premiums are slightly skewed, which is why we later use </a:t>
            </a:r>
            <a:r>
              <a:rPr lang="en-US" sz="3000" spc="150" dirty="0" err="1">
                <a:solidFill>
                  <a:srgbClr val="000000"/>
                </a:solidFill>
                <a:latin typeface="Public Sans"/>
                <a:ea typeface="Public Sans"/>
                <a:cs typeface="Public Sans"/>
                <a:sym typeface="Public Sans"/>
              </a:rPr>
              <a:t>LogPremium</a:t>
            </a:r>
            <a:r>
              <a:rPr lang="en-US" sz="3000" spc="150" dirty="0">
                <a:solidFill>
                  <a:srgbClr val="000000"/>
                </a:solidFill>
                <a:latin typeface="Public Sans"/>
                <a:ea typeface="Public Sans"/>
                <a:cs typeface="Public Sans"/>
                <a:sym typeface="Public Sans"/>
              </a:rPr>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Freeform 2"/>
          <p:cNvSpPr/>
          <p:nvPr/>
        </p:nvSpPr>
        <p:spPr>
          <a:xfrm>
            <a:off x="12335001" y="0"/>
            <a:ext cx="5681350" cy="4527170"/>
          </a:xfrm>
          <a:custGeom>
            <a:avLst/>
            <a:gdLst/>
            <a:ahLst/>
            <a:cxnLst/>
            <a:rect l="l" t="t" r="r" b="b"/>
            <a:pathLst>
              <a:path w="5681350" h="4527170">
                <a:moveTo>
                  <a:pt x="0" y="0"/>
                </a:moveTo>
                <a:lnTo>
                  <a:pt x="5681350" y="0"/>
                </a:lnTo>
                <a:lnTo>
                  <a:pt x="5681350" y="4527170"/>
                </a:lnTo>
                <a:lnTo>
                  <a:pt x="0" y="4527170"/>
                </a:lnTo>
                <a:lnTo>
                  <a:pt x="0" y="0"/>
                </a:lnTo>
                <a:close/>
              </a:path>
            </a:pathLst>
          </a:custGeom>
          <a:blipFill>
            <a:blip r:embed="rId2"/>
            <a:stretch>
              <a:fillRect/>
            </a:stretch>
          </a:blipFill>
        </p:spPr>
        <p:txBody>
          <a:bodyPr/>
          <a:lstStyle/>
          <a:p>
            <a:endParaRPr lang="en-US"/>
          </a:p>
        </p:txBody>
      </p:sp>
      <p:sp>
        <p:nvSpPr>
          <p:cNvPr id="3" name="Freeform 3"/>
          <p:cNvSpPr/>
          <p:nvPr/>
        </p:nvSpPr>
        <p:spPr>
          <a:xfrm>
            <a:off x="10708917" y="4527170"/>
            <a:ext cx="7307434" cy="5644962"/>
          </a:xfrm>
          <a:custGeom>
            <a:avLst/>
            <a:gdLst/>
            <a:ahLst/>
            <a:cxnLst/>
            <a:rect l="l" t="t" r="r" b="b"/>
            <a:pathLst>
              <a:path w="7307434" h="5644962">
                <a:moveTo>
                  <a:pt x="0" y="0"/>
                </a:moveTo>
                <a:lnTo>
                  <a:pt x="7307434" y="0"/>
                </a:lnTo>
                <a:lnTo>
                  <a:pt x="7307434" y="5644962"/>
                </a:lnTo>
                <a:lnTo>
                  <a:pt x="0" y="5644962"/>
                </a:lnTo>
                <a:lnTo>
                  <a:pt x="0" y="0"/>
                </a:lnTo>
                <a:close/>
              </a:path>
            </a:pathLst>
          </a:custGeom>
          <a:blipFill>
            <a:blip r:embed="rId3"/>
            <a:stretch>
              <a:fillRect/>
            </a:stretch>
          </a:blipFill>
        </p:spPr>
        <p:txBody>
          <a:bodyPr/>
          <a:lstStyle/>
          <a:p>
            <a:endParaRPr lang="en-US"/>
          </a:p>
        </p:txBody>
      </p:sp>
      <p:sp>
        <p:nvSpPr>
          <p:cNvPr id="4" name="TextBox 4"/>
          <p:cNvSpPr txBox="1"/>
          <p:nvPr/>
        </p:nvSpPr>
        <p:spPr>
          <a:xfrm>
            <a:off x="107603" y="-65820"/>
            <a:ext cx="12227398" cy="3131820"/>
          </a:xfrm>
          <a:prstGeom prst="rect">
            <a:avLst/>
          </a:prstGeom>
        </p:spPr>
        <p:txBody>
          <a:bodyPr lIns="0" tIns="0" rIns="0" bIns="0" rtlCol="0" anchor="t">
            <a:spAutoFit/>
          </a:bodyPr>
          <a:lstStyle/>
          <a:p>
            <a:pPr algn="l">
              <a:lnSpc>
                <a:spcPts val="4890"/>
              </a:lnSpc>
              <a:spcBef>
                <a:spcPct val="0"/>
              </a:spcBef>
            </a:pPr>
            <a:r>
              <a:rPr lang="en-US" sz="3000" b="1">
                <a:solidFill>
                  <a:srgbClr val="000000"/>
                </a:solidFill>
                <a:latin typeface="Agrandir Bold"/>
                <a:ea typeface="Agrandir Bold"/>
                <a:cs typeface="Agrandir Bold"/>
                <a:sym typeface="Agrandir Bold"/>
              </a:rPr>
              <a:t>BMI Distribution</a:t>
            </a:r>
          </a:p>
          <a:p>
            <a:pPr algn="l">
              <a:lnSpc>
                <a:spcPts val="4890"/>
              </a:lnSpc>
              <a:spcBef>
                <a:spcPct val="0"/>
              </a:spcBef>
            </a:pPr>
            <a:r>
              <a:rPr lang="en-US" sz="3000">
                <a:solidFill>
                  <a:srgbClr val="000000"/>
                </a:solidFill>
                <a:latin typeface="Agrandir"/>
                <a:ea typeface="Agrandir"/>
                <a:cs typeface="Agrandir"/>
                <a:sym typeface="Agrandir"/>
              </a:rPr>
              <a:t>What it shows:</a:t>
            </a:r>
          </a:p>
          <a:p>
            <a:pPr marL="647700" lvl="1" indent="-323850" algn="l">
              <a:lnSpc>
                <a:spcPts val="4890"/>
              </a:lnSpc>
              <a:buFont typeface="Arial"/>
              <a:buChar char="•"/>
            </a:pPr>
            <a:r>
              <a:rPr lang="en-US" sz="3000">
                <a:solidFill>
                  <a:srgbClr val="000000"/>
                </a:solidFill>
                <a:latin typeface="Agrandir"/>
                <a:ea typeface="Agrandir"/>
                <a:cs typeface="Agrandir"/>
                <a:sym typeface="Agrandir"/>
              </a:rPr>
              <a:t>Most people fall between BMI 22–32 (mainly overweight range).</a:t>
            </a:r>
          </a:p>
          <a:p>
            <a:pPr marL="647700" lvl="1" indent="-323850" algn="l">
              <a:lnSpc>
                <a:spcPts val="4890"/>
              </a:lnSpc>
              <a:buFont typeface="Arial"/>
              <a:buChar char="•"/>
            </a:pPr>
            <a:r>
              <a:rPr lang="en-US" sz="3000">
                <a:solidFill>
                  <a:srgbClr val="000000"/>
                </a:solidFill>
                <a:latin typeface="Agrandir"/>
                <a:ea typeface="Agrandir"/>
                <a:cs typeface="Agrandir"/>
                <a:sym typeface="Agrandir"/>
              </a:rPr>
              <a:t>Most customers are in the overweight range, so BMI is an important risk factor.</a:t>
            </a:r>
          </a:p>
        </p:txBody>
      </p:sp>
      <p:sp>
        <p:nvSpPr>
          <p:cNvPr id="5" name="TextBox 5"/>
          <p:cNvSpPr txBox="1"/>
          <p:nvPr/>
        </p:nvSpPr>
        <p:spPr>
          <a:xfrm>
            <a:off x="204698" y="4327145"/>
            <a:ext cx="10872963" cy="3750945"/>
          </a:xfrm>
          <a:prstGeom prst="rect">
            <a:avLst/>
          </a:prstGeom>
        </p:spPr>
        <p:txBody>
          <a:bodyPr lIns="0" tIns="0" rIns="0" bIns="0" rtlCol="0" anchor="t">
            <a:spAutoFit/>
          </a:bodyPr>
          <a:lstStyle/>
          <a:p>
            <a:pPr algn="l">
              <a:lnSpc>
                <a:spcPts val="4890"/>
              </a:lnSpc>
              <a:spcBef>
                <a:spcPct val="0"/>
              </a:spcBef>
            </a:pPr>
            <a:r>
              <a:rPr lang="en-US" sz="3000" b="1" spc="-48">
                <a:solidFill>
                  <a:srgbClr val="000000"/>
                </a:solidFill>
                <a:latin typeface="Agrandir Bold"/>
                <a:ea typeface="Agrandir Bold"/>
                <a:cs typeface="Agrandir Bold"/>
                <a:sym typeface="Agrandir Bold"/>
              </a:rPr>
              <a:t>Premium vs BMI Scatterplot</a:t>
            </a:r>
          </a:p>
          <a:p>
            <a:pPr algn="l">
              <a:lnSpc>
                <a:spcPts val="4890"/>
              </a:lnSpc>
              <a:spcBef>
                <a:spcPct val="0"/>
              </a:spcBef>
            </a:pPr>
            <a:r>
              <a:rPr lang="en-US" sz="3000" spc="-48">
                <a:solidFill>
                  <a:srgbClr val="000000"/>
                </a:solidFill>
                <a:latin typeface="Agrandir"/>
                <a:ea typeface="Agrandir"/>
                <a:cs typeface="Agrandir"/>
                <a:sym typeface="Agrandir"/>
              </a:rPr>
              <a:t>What it shows:</a:t>
            </a:r>
          </a:p>
          <a:p>
            <a:pPr marL="647700" lvl="1" indent="-323850" algn="l">
              <a:lnSpc>
                <a:spcPts val="4890"/>
              </a:lnSpc>
              <a:buFont typeface="Arial"/>
              <a:buChar char="•"/>
            </a:pPr>
            <a:r>
              <a:rPr lang="en-US" sz="3000" spc="-48">
                <a:solidFill>
                  <a:srgbClr val="000000"/>
                </a:solidFill>
                <a:latin typeface="Agrandir"/>
                <a:ea typeface="Agrandir"/>
                <a:cs typeface="Agrandir"/>
                <a:sym typeface="Agrandir"/>
              </a:rPr>
              <a:t>Premiums generally increase as BMI increases, but with some noise.</a:t>
            </a:r>
          </a:p>
          <a:p>
            <a:pPr marL="647700" lvl="1" indent="-323850" algn="l">
              <a:lnSpc>
                <a:spcPts val="4890"/>
              </a:lnSpc>
              <a:buFont typeface="Arial"/>
              <a:buChar char="•"/>
            </a:pPr>
            <a:r>
              <a:rPr lang="en-US" sz="3000" spc="-48">
                <a:solidFill>
                  <a:srgbClr val="000000"/>
                </a:solidFill>
                <a:latin typeface="Agrandir"/>
                <a:ea typeface="Agrandir"/>
                <a:cs typeface="Agrandir"/>
                <a:sym typeface="Agrandir"/>
              </a:rPr>
              <a:t>Higher BMI usually means higher premiums, though the relationship isn’t perfectly linear.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Freeform 2"/>
          <p:cNvSpPr/>
          <p:nvPr/>
        </p:nvSpPr>
        <p:spPr>
          <a:xfrm>
            <a:off x="11359805" y="73214"/>
            <a:ext cx="6701640" cy="4751992"/>
          </a:xfrm>
          <a:custGeom>
            <a:avLst/>
            <a:gdLst/>
            <a:ahLst/>
            <a:cxnLst/>
            <a:rect l="l" t="t" r="r" b="b"/>
            <a:pathLst>
              <a:path w="6701640" h="4751992">
                <a:moveTo>
                  <a:pt x="0" y="0"/>
                </a:moveTo>
                <a:lnTo>
                  <a:pt x="6701640" y="0"/>
                </a:lnTo>
                <a:lnTo>
                  <a:pt x="6701640" y="4751993"/>
                </a:lnTo>
                <a:lnTo>
                  <a:pt x="0" y="4751993"/>
                </a:lnTo>
                <a:lnTo>
                  <a:pt x="0" y="0"/>
                </a:lnTo>
                <a:close/>
              </a:path>
            </a:pathLst>
          </a:custGeom>
          <a:blipFill>
            <a:blip r:embed="rId2"/>
            <a:stretch>
              <a:fillRect t="-75" b="-75"/>
            </a:stretch>
          </a:blipFill>
        </p:spPr>
        <p:txBody>
          <a:bodyPr/>
          <a:lstStyle/>
          <a:p>
            <a:endParaRPr lang="en-US"/>
          </a:p>
        </p:txBody>
      </p:sp>
      <p:sp>
        <p:nvSpPr>
          <p:cNvPr id="3" name="Freeform 3"/>
          <p:cNvSpPr/>
          <p:nvPr/>
        </p:nvSpPr>
        <p:spPr>
          <a:xfrm>
            <a:off x="11133250" y="4825207"/>
            <a:ext cx="6928195" cy="5461793"/>
          </a:xfrm>
          <a:custGeom>
            <a:avLst/>
            <a:gdLst/>
            <a:ahLst/>
            <a:cxnLst/>
            <a:rect l="l" t="t" r="r" b="b"/>
            <a:pathLst>
              <a:path w="6928195" h="5461793">
                <a:moveTo>
                  <a:pt x="0" y="0"/>
                </a:moveTo>
                <a:lnTo>
                  <a:pt x="6928195" y="0"/>
                </a:lnTo>
                <a:lnTo>
                  <a:pt x="6928195" y="5461793"/>
                </a:lnTo>
                <a:lnTo>
                  <a:pt x="0" y="5461793"/>
                </a:lnTo>
                <a:lnTo>
                  <a:pt x="0" y="0"/>
                </a:lnTo>
                <a:close/>
              </a:path>
            </a:pathLst>
          </a:custGeom>
          <a:blipFill>
            <a:blip r:embed="rId3"/>
            <a:stretch>
              <a:fillRect t="-660" b="-660"/>
            </a:stretch>
          </a:blipFill>
        </p:spPr>
        <p:txBody>
          <a:bodyPr/>
          <a:lstStyle/>
          <a:p>
            <a:endParaRPr lang="en-US"/>
          </a:p>
        </p:txBody>
      </p:sp>
      <p:sp>
        <p:nvSpPr>
          <p:cNvPr id="4" name="TextBox 4"/>
          <p:cNvSpPr txBox="1"/>
          <p:nvPr/>
        </p:nvSpPr>
        <p:spPr>
          <a:xfrm>
            <a:off x="161825" y="163670"/>
            <a:ext cx="11035830" cy="3813175"/>
          </a:xfrm>
          <a:prstGeom prst="rect">
            <a:avLst/>
          </a:prstGeom>
        </p:spPr>
        <p:txBody>
          <a:bodyPr lIns="0" tIns="0" rIns="0" bIns="0" rtlCol="0" anchor="t">
            <a:spAutoFit/>
          </a:bodyPr>
          <a:lstStyle/>
          <a:p>
            <a:pPr algn="l">
              <a:lnSpc>
                <a:spcPts val="5075"/>
              </a:lnSpc>
            </a:pPr>
            <a:r>
              <a:rPr lang="en-US" sz="3500" b="1" spc="245">
                <a:solidFill>
                  <a:srgbClr val="000000"/>
                </a:solidFill>
                <a:latin typeface="Public Sans Bold"/>
                <a:ea typeface="Public Sans Bold"/>
                <a:cs typeface="Public Sans Bold"/>
                <a:sym typeface="Public Sans Bold"/>
              </a:rPr>
              <a:t>Age vs LogPremium (Regression Line)</a:t>
            </a:r>
          </a:p>
          <a:p>
            <a:pPr algn="l">
              <a:lnSpc>
                <a:spcPts val="5075"/>
              </a:lnSpc>
            </a:pPr>
            <a:r>
              <a:rPr lang="en-US" sz="3500" spc="245">
                <a:solidFill>
                  <a:srgbClr val="000000"/>
                </a:solidFill>
                <a:latin typeface="Public Sans"/>
                <a:ea typeface="Public Sans"/>
                <a:cs typeface="Public Sans"/>
                <a:sym typeface="Public Sans"/>
              </a:rPr>
              <a:t>What it shows:</a:t>
            </a:r>
          </a:p>
          <a:p>
            <a:pPr marL="755651" lvl="1" indent="-377825" algn="l">
              <a:lnSpc>
                <a:spcPts val="5075"/>
              </a:lnSpc>
              <a:buFont typeface="Arial"/>
              <a:buChar char="•"/>
            </a:pPr>
            <a:r>
              <a:rPr lang="en-US" sz="3500" spc="245">
                <a:solidFill>
                  <a:srgbClr val="000000"/>
                </a:solidFill>
                <a:latin typeface="Public Sans"/>
                <a:ea typeface="Public Sans"/>
                <a:cs typeface="Public Sans"/>
                <a:sym typeface="Public Sans"/>
              </a:rPr>
              <a:t>Clear upward trend: older individuals pay higher premiums.</a:t>
            </a:r>
          </a:p>
          <a:p>
            <a:pPr marL="755651" lvl="1" indent="-377825" algn="l">
              <a:lnSpc>
                <a:spcPts val="5075"/>
              </a:lnSpc>
              <a:buFont typeface="Arial"/>
              <a:buChar char="•"/>
            </a:pPr>
            <a:r>
              <a:rPr lang="en-US" sz="3500" spc="245">
                <a:solidFill>
                  <a:srgbClr val="000000"/>
                </a:solidFill>
                <a:latin typeface="Public Sans"/>
                <a:ea typeface="Public Sans"/>
                <a:cs typeface="Public Sans"/>
                <a:sym typeface="Public Sans"/>
              </a:rPr>
              <a:t>Premiums rise steadily with age as expected.</a:t>
            </a:r>
          </a:p>
        </p:txBody>
      </p:sp>
      <p:sp>
        <p:nvSpPr>
          <p:cNvPr id="5" name="TextBox 5"/>
          <p:cNvSpPr txBox="1"/>
          <p:nvPr/>
        </p:nvSpPr>
        <p:spPr>
          <a:xfrm>
            <a:off x="161825" y="4777582"/>
            <a:ext cx="10754664" cy="5146675"/>
          </a:xfrm>
          <a:prstGeom prst="rect">
            <a:avLst/>
          </a:prstGeom>
        </p:spPr>
        <p:txBody>
          <a:bodyPr lIns="0" tIns="0" rIns="0" bIns="0" rtlCol="0" anchor="t">
            <a:spAutoFit/>
          </a:bodyPr>
          <a:lstStyle/>
          <a:p>
            <a:pPr algn="l">
              <a:lnSpc>
                <a:spcPts val="4550"/>
              </a:lnSpc>
            </a:pPr>
            <a:r>
              <a:rPr lang="en-US" sz="3500" b="1" spc="245">
                <a:solidFill>
                  <a:srgbClr val="000000"/>
                </a:solidFill>
                <a:latin typeface="Public Sans Bold"/>
                <a:ea typeface="Public Sans Bold"/>
                <a:cs typeface="Public Sans Bold"/>
                <a:sym typeface="Public Sans Bold"/>
              </a:rPr>
              <a:t>Interaction Plot (BMI vs Age Colored by LogPremium)</a:t>
            </a:r>
          </a:p>
          <a:p>
            <a:pPr algn="l">
              <a:lnSpc>
                <a:spcPts val="4550"/>
              </a:lnSpc>
            </a:pPr>
            <a:r>
              <a:rPr lang="en-US" sz="3500" spc="245">
                <a:solidFill>
                  <a:srgbClr val="000000"/>
                </a:solidFill>
                <a:latin typeface="Public Sans"/>
                <a:ea typeface="Public Sans"/>
                <a:cs typeface="Public Sans"/>
                <a:sym typeface="Public Sans"/>
              </a:rPr>
              <a:t>What it shows:</a:t>
            </a:r>
          </a:p>
          <a:p>
            <a:pPr marL="755651" lvl="1" indent="-377825" algn="l">
              <a:lnSpc>
                <a:spcPts val="4550"/>
              </a:lnSpc>
              <a:buFont typeface="Arial"/>
              <a:buChar char="•"/>
            </a:pPr>
            <a:r>
              <a:rPr lang="en-US" sz="3500" spc="245">
                <a:solidFill>
                  <a:srgbClr val="000000"/>
                </a:solidFill>
                <a:latin typeface="Public Sans"/>
                <a:ea typeface="Public Sans"/>
                <a:cs typeface="Public Sans"/>
                <a:sym typeface="Public Sans"/>
              </a:rPr>
              <a:t>Highest premiums appear when both age and BMI are high.</a:t>
            </a:r>
          </a:p>
          <a:p>
            <a:pPr marL="755651" lvl="1" indent="-377825" algn="l">
              <a:lnSpc>
                <a:spcPts val="4550"/>
              </a:lnSpc>
              <a:buFont typeface="Arial"/>
              <a:buChar char="•"/>
            </a:pPr>
            <a:r>
              <a:rPr lang="en-US" sz="3500" spc="245">
                <a:solidFill>
                  <a:srgbClr val="000000"/>
                </a:solidFill>
                <a:latin typeface="Public Sans"/>
                <a:ea typeface="Public Sans"/>
                <a:cs typeface="Public Sans"/>
                <a:sym typeface="Public Sans"/>
              </a:rPr>
              <a:t>Shows a combined risk effect.</a:t>
            </a:r>
          </a:p>
          <a:p>
            <a:pPr marL="755651" lvl="1" indent="-377825" algn="l">
              <a:lnSpc>
                <a:spcPts val="4550"/>
              </a:lnSpc>
              <a:buFont typeface="Arial"/>
              <a:buChar char="•"/>
            </a:pPr>
            <a:r>
              <a:rPr lang="en-US" sz="3500" spc="245">
                <a:solidFill>
                  <a:srgbClr val="000000"/>
                </a:solidFill>
                <a:latin typeface="Public Sans"/>
                <a:ea typeface="Public Sans"/>
                <a:cs typeface="Public Sans"/>
                <a:sym typeface="Public Sans"/>
              </a:rPr>
              <a:t>The highest premiums occur for customers who are both older and have higher BMI.</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sp>
        <p:nvSpPr>
          <p:cNvPr id="2" name="TextBox 2"/>
          <p:cNvSpPr txBox="1"/>
          <p:nvPr/>
        </p:nvSpPr>
        <p:spPr>
          <a:xfrm>
            <a:off x="0" y="218565"/>
            <a:ext cx="6526448" cy="671705"/>
          </a:xfrm>
          <a:prstGeom prst="rect">
            <a:avLst/>
          </a:prstGeom>
        </p:spPr>
        <p:txBody>
          <a:bodyPr lIns="0" tIns="0" rIns="0" bIns="0" rtlCol="0" anchor="t">
            <a:spAutoFit/>
          </a:bodyPr>
          <a:lstStyle/>
          <a:p>
            <a:pPr algn="ctr">
              <a:lnSpc>
                <a:spcPts val="5106"/>
              </a:lnSpc>
              <a:spcBef>
                <a:spcPct val="0"/>
              </a:spcBef>
            </a:pPr>
            <a:r>
              <a:rPr lang="en-US" sz="4600" b="1" spc="322">
                <a:solidFill>
                  <a:srgbClr val="000000"/>
                </a:solidFill>
                <a:latin typeface="Public Sans Bold"/>
                <a:ea typeface="Public Sans Bold"/>
                <a:cs typeface="Public Sans Bold"/>
                <a:sym typeface="Public Sans Bold"/>
              </a:rPr>
              <a:t>Data Preprocessing</a:t>
            </a:r>
          </a:p>
        </p:txBody>
      </p:sp>
      <p:sp>
        <p:nvSpPr>
          <p:cNvPr id="3" name="TextBox 3"/>
          <p:cNvSpPr txBox="1"/>
          <p:nvPr/>
        </p:nvSpPr>
        <p:spPr>
          <a:xfrm>
            <a:off x="235426" y="852170"/>
            <a:ext cx="14755564" cy="9130030"/>
          </a:xfrm>
          <a:prstGeom prst="rect">
            <a:avLst/>
          </a:prstGeom>
        </p:spPr>
        <p:txBody>
          <a:bodyPr lIns="0" tIns="0" rIns="0" bIns="0" rtlCol="0" anchor="t">
            <a:spAutoFit/>
          </a:bodyPr>
          <a:lstStyle/>
          <a:p>
            <a:pPr algn="l">
              <a:lnSpc>
                <a:spcPts val="3379"/>
              </a:lnSpc>
            </a:pPr>
            <a:r>
              <a:rPr lang="en-US" sz="2599" b="1" spc="301">
                <a:solidFill>
                  <a:srgbClr val="000000"/>
                </a:solidFill>
                <a:latin typeface="Public Sans Bold"/>
                <a:ea typeface="Public Sans Bold"/>
                <a:cs typeface="Public Sans Bold"/>
                <a:sym typeface="Public Sans Bold"/>
              </a:rPr>
              <a:t>1. Data Cleaning</a:t>
            </a:r>
          </a:p>
          <a:p>
            <a:pPr marL="561339" lvl="1" indent="-280669" algn="l">
              <a:lnSpc>
                <a:spcPts val="3379"/>
              </a:lnSpc>
              <a:buFont typeface="Arial"/>
              <a:buChar char="•"/>
            </a:pPr>
            <a:r>
              <a:rPr lang="en-US" sz="2599" spc="301">
                <a:solidFill>
                  <a:srgbClr val="000000"/>
                </a:solidFill>
                <a:latin typeface="Public Sans"/>
                <a:ea typeface="Public Sans"/>
                <a:cs typeface="Public Sans"/>
                <a:sym typeface="Public Sans"/>
              </a:rPr>
              <a:t>No missing values in the dataset.</a:t>
            </a:r>
          </a:p>
          <a:p>
            <a:pPr marL="561339" lvl="1" indent="-280669" algn="l">
              <a:lnSpc>
                <a:spcPts val="3379"/>
              </a:lnSpc>
              <a:buFont typeface="Arial"/>
              <a:buChar char="•"/>
            </a:pPr>
            <a:r>
              <a:rPr lang="en-US" sz="2599" spc="301">
                <a:solidFill>
                  <a:srgbClr val="000000"/>
                </a:solidFill>
                <a:latin typeface="Public Sans"/>
                <a:ea typeface="Public Sans"/>
                <a:cs typeface="Public Sans"/>
                <a:sym typeface="Public Sans"/>
              </a:rPr>
              <a:t>Verified data types for numerical and categorical variables.</a:t>
            </a:r>
          </a:p>
          <a:p>
            <a:pPr marL="561339" lvl="1" indent="-280669" algn="l">
              <a:lnSpc>
                <a:spcPts val="3379"/>
              </a:lnSpc>
              <a:buFont typeface="Arial"/>
              <a:buChar char="•"/>
            </a:pPr>
            <a:r>
              <a:rPr lang="en-US" sz="2599" spc="301">
                <a:solidFill>
                  <a:srgbClr val="000000"/>
                </a:solidFill>
                <a:latin typeface="Public Sans"/>
                <a:ea typeface="Public Sans"/>
                <a:cs typeface="Public Sans"/>
                <a:sym typeface="Public Sans"/>
              </a:rPr>
              <a:t>Checked ranges for Age, BMI, Height, and Weight.</a:t>
            </a:r>
          </a:p>
          <a:p>
            <a:pPr algn="l">
              <a:lnSpc>
                <a:spcPts val="1299"/>
              </a:lnSpc>
            </a:pPr>
            <a:endParaRPr lang="en-US" sz="2599" spc="301">
              <a:solidFill>
                <a:srgbClr val="000000"/>
              </a:solidFill>
              <a:latin typeface="Public Sans"/>
              <a:ea typeface="Public Sans"/>
              <a:cs typeface="Public Sans"/>
              <a:sym typeface="Public Sans"/>
            </a:endParaRPr>
          </a:p>
          <a:p>
            <a:pPr algn="l">
              <a:lnSpc>
                <a:spcPts val="3379"/>
              </a:lnSpc>
            </a:pPr>
            <a:r>
              <a:rPr lang="en-US" sz="2599" b="1" spc="301">
                <a:solidFill>
                  <a:srgbClr val="000000"/>
                </a:solidFill>
                <a:latin typeface="Public Sans Bold"/>
                <a:ea typeface="Public Sans Bold"/>
                <a:cs typeface="Public Sans Bold"/>
                <a:sym typeface="Public Sans Bold"/>
              </a:rPr>
              <a:t>2. Target Transformation</a:t>
            </a:r>
          </a:p>
          <a:p>
            <a:pPr marL="561339" lvl="1" indent="-280669" algn="l">
              <a:lnSpc>
                <a:spcPts val="3379"/>
              </a:lnSpc>
              <a:buFont typeface="Arial"/>
              <a:buChar char="•"/>
            </a:pPr>
            <a:r>
              <a:rPr lang="en-US" sz="2599" spc="301">
                <a:solidFill>
                  <a:srgbClr val="000000"/>
                </a:solidFill>
                <a:latin typeface="Public Sans"/>
                <a:ea typeface="Public Sans"/>
                <a:cs typeface="Public Sans"/>
                <a:sym typeface="Public Sans"/>
              </a:rPr>
              <a:t>Applied log transformation to PremiumPrice → LogPremium</a:t>
            </a:r>
          </a:p>
          <a:p>
            <a:pPr marL="561339" lvl="1" indent="-280669" algn="l">
              <a:lnSpc>
                <a:spcPts val="3379"/>
              </a:lnSpc>
              <a:buFont typeface="Arial"/>
              <a:buChar char="•"/>
            </a:pPr>
            <a:r>
              <a:rPr lang="en-US" sz="2599" spc="301">
                <a:solidFill>
                  <a:srgbClr val="000000"/>
                </a:solidFill>
                <a:latin typeface="Public Sans"/>
                <a:ea typeface="Public Sans"/>
                <a:cs typeface="Public Sans"/>
                <a:sym typeface="Public Sans"/>
              </a:rPr>
              <a:t>Reduced skewness</a:t>
            </a:r>
          </a:p>
          <a:p>
            <a:pPr marL="561339" lvl="1" indent="-280669" algn="l">
              <a:lnSpc>
                <a:spcPts val="3379"/>
              </a:lnSpc>
              <a:buFont typeface="Arial"/>
              <a:buChar char="•"/>
            </a:pPr>
            <a:r>
              <a:rPr lang="en-US" sz="2599" spc="301">
                <a:solidFill>
                  <a:srgbClr val="000000"/>
                </a:solidFill>
                <a:latin typeface="Public Sans"/>
                <a:ea typeface="Public Sans"/>
                <a:cs typeface="Public Sans"/>
                <a:sym typeface="Public Sans"/>
              </a:rPr>
              <a:t>Improved model fit</a:t>
            </a:r>
          </a:p>
          <a:p>
            <a:pPr marL="561339" lvl="1" indent="-280669" algn="l">
              <a:lnSpc>
                <a:spcPts val="3379"/>
              </a:lnSpc>
              <a:buFont typeface="Arial"/>
              <a:buChar char="•"/>
            </a:pPr>
            <a:r>
              <a:rPr lang="en-US" sz="2599" spc="301">
                <a:solidFill>
                  <a:srgbClr val="000000"/>
                </a:solidFill>
                <a:latin typeface="Public Sans"/>
                <a:ea typeface="Public Sans"/>
                <a:cs typeface="Public Sans"/>
                <a:sym typeface="Public Sans"/>
              </a:rPr>
              <a:t>Made linear models more stable</a:t>
            </a:r>
          </a:p>
          <a:p>
            <a:pPr algn="l">
              <a:lnSpc>
                <a:spcPts val="1299"/>
              </a:lnSpc>
            </a:pPr>
            <a:endParaRPr lang="en-US" sz="2599" spc="301">
              <a:solidFill>
                <a:srgbClr val="000000"/>
              </a:solidFill>
              <a:latin typeface="Public Sans"/>
              <a:ea typeface="Public Sans"/>
              <a:cs typeface="Public Sans"/>
              <a:sym typeface="Public Sans"/>
            </a:endParaRPr>
          </a:p>
          <a:p>
            <a:pPr algn="l">
              <a:lnSpc>
                <a:spcPts val="3379"/>
              </a:lnSpc>
            </a:pPr>
            <a:r>
              <a:rPr lang="en-US" sz="2599" b="1" spc="301">
                <a:solidFill>
                  <a:srgbClr val="000000"/>
                </a:solidFill>
                <a:latin typeface="Public Sans Bold"/>
                <a:ea typeface="Public Sans Bold"/>
                <a:cs typeface="Public Sans Bold"/>
                <a:sym typeface="Public Sans Bold"/>
              </a:rPr>
              <a:t>3. Encoding Categorical Variables</a:t>
            </a:r>
          </a:p>
          <a:p>
            <a:pPr marL="561339" lvl="1" indent="-280669" algn="l">
              <a:lnSpc>
                <a:spcPts val="3379"/>
              </a:lnSpc>
              <a:buFont typeface="Arial"/>
              <a:buChar char="•"/>
            </a:pPr>
            <a:r>
              <a:rPr lang="en-US" sz="2599" spc="301">
                <a:solidFill>
                  <a:srgbClr val="000000"/>
                </a:solidFill>
                <a:latin typeface="Public Sans"/>
                <a:ea typeface="Public Sans"/>
                <a:cs typeface="Public Sans"/>
                <a:sym typeface="Public Sans"/>
              </a:rPr>
              <a:t>Binary health conditions (0/1) already suitable.</a:t>
            </a:r>
          </a:p>
          <a:p>
            <a:pPr marL="561339" lvl="1" indent="-280669" algn="l">
              <a:lnSpc>
                <a:spcPts val="3379"/>
              </a:lnSpc>
              <a:buFont typeface="Arial"/>
              <a:buChar char="•"/>
            </a:pPr>
            <a:r>
              <a:rPr lang="en-US" sz="2599" spc="301">
                <a:solidFill>
                  <a:srgbClr val="000000"/>
                </a:solidFill>
                <a:latin typeface="Public Sans"/>
                <a:ea typeface="Public Sans"/>
                <a:cs typeface="Public Sans"/>
                <a:sym typeface="Public Sans"/>
              </a:rPr>
              <a:t>BMI Category converted to dummy variables.</a:t>
            </a:r>
          </a:p>
          <a:p>
            <a:pPr algn="l">
              <a:lnSpc>
                <a:spcPts val="3379"/>
              </a:lnSpc>
            </a:pPr>
            <a:endParaRPr lang="en-US" sz="2599" spc="301">
              <a:solidFill>
                <a:srgbClr val="000000"/>
              </a:solidFill>
              <a:latin typeface="Public Sans"/>
              <a:ea typeface="Public Sans"/>
              <a:cs typeface="Public Sans"/>
              <a:sym typeface="Public Sans"/>
            </a:endParaRPr>
          </a:p>
          <a:p>
            <a:pPr algn="l">
              <a:lnSpc>
                <a:spcPts val="5199"/>
              </a:lnSpc>
            </a:pPr>
            <a:r>
              <a:rPr lang="en-US" sz="3999" b="1" spc="331">
                <a:solidFill>
                  <a:srgbClr val="000000"/>
                </a:solidFill>
                <a:latin typeface="Public Sans Bold"/>
                <a:ea typeface="Public Sans Bold"/>
                <a:cs typeface="Public Sans Bold"/>
                <a:sym typeface="Public Sans Bold"/>
              </a:rPr>
              <a:t>Feature Engineering</a:t>
            </a:r>
          </a:p>
          <a:p>
            <a:pPr marL="561339" lvl="1" indent="-280669" algn="l">
              <a:lnSpc>
                <a:spcPts val="3379"/>
              </a:lnSpc>
              <a:buFont typeface="Arial"/>
              <a:buChar char="•"/>
            </a:pPr>
            <a:r>
              <a:rPr lang="en-US" sz="2599" spc="421">
                <a:solidFill>
                  <a:srgbClr val="000000"/>
                </a:solidFill>
                <a:latin typeface="Public Sans"/>
                <a:ea typeface="Public Sans"/>
                <a:cs typeface="Public Sans"/>
                <a:sym typeface="Public Sans"/>
              </a:rPr>
              <a:t>BMI Category</a:t>
            </a:r>
          </a:p>
          <a:p>
            <a:pPr marL="561339" lvl="1" indent="-280669" algn="l">
              <a:lnSpc>
                <a:spcPts val="3379"/>
              </a:lnSpc>
              <a:buFont typeface="Arial"/>
              <a:buChar char="•"/>
            </a:pPr>
            <a:r>
              <a:rPr lang="en-US" sz="2599" spc="421">
                <a:solidFill>
                  <a:srgbClr val="000000"/>
                </a:solidFill>
                <a:latin typeface="Public Sans"/>
                <a:ea typeface="Public Sans"/>
                <a:cs typeface="Public Sans"/>
                <a:sym typeface="Public Sans"/>
              </a:rPr>
              <a:t>Categorized BMI into: Underweight, Normal, Overweight, Obese</a:t>
            </a:r>
          </a:p>
          <a:p>
            <a:pPr marL="561339" lvl="1" indent="-280669" algn="l">
              <a:lnSpc>
                <a:spcPts val="3379"/>
              </a:lnSpc>
              <a:buFont typeface="Arial"/>
              <a:buChar char="•"/>
            </a:pPr>
            <a:r>
              <a:rPr lang="en-US" sz="2599" spc="421">
                <a:solidFill>
                  <a:srgbClr val="000000"/>
                </a:solidFill>
                <a:latin typeface="Public Sans"/>
                <a:ea typeface="Public Sans"/>
                <a:cs typeface="Public Sans"/>
                <a:sym typeface="Public Sans"/>
              </a:rPr>
              <a:t>Age Group:Created bins for: 18–25, 26–35, 36–45, 46–55, 56–65, 65+</a:t>
            </a:r>
          </a:p>
          <a:p>
            <a:pPr marL="561339" lvl="1" indent="-280669" algn="l">
              <a:lnSpc>
                <a:spcPts val="3379"/>
              </a:lnSpc>
              <a:buFont typeface="Arial"/>
              <a:buChar char="•"/>
            </a:pPr>
            <a:r>
              <a:rPr lang="en-US" sz="2599" spc="421">
                <a:solidFill>
                  <a:srgbClr val="000000"/>
                </a:solidFill>
                <a:latin typeface="Public Sans"/>
                <a:ea typeface="Public Sans"/>
                <a:cs typeface="Public Sans"/>
                <a:sym typeface="Public Sans"/>
              </a:rPr>
              <a:t>Bmi- Created new derived feature: BMI = Weight / (Height/100)^2</a:t>
            </a:r>
          </a:p>
          <a:p>
            <a:pPr marL="561339" lvl="1" indent="-280669" algn="l">
              <a:lnSpc>
                <a:spcPts val="3379"/>
              </a:lnSpc>
              <a:buFont typeface="Arial"/>
              <a:buChar char="•"/>
            </a:pPr>
            <a:r>
              <a:rPr lang="en-US" sz="2599" spc="421">
                <a:solidFill>
                  <a:srgbClr val="000000"/>
                </a:solidFill>
                <a:latin typeface="Public Sans"/>
                <a:ea typeface="Public Sans"/>
                <a:cs typeface="Public Sans"/>
                <a:sym typeface="Public Sans"/>
              </a:rPr>
              <a:t>Weight–Height Ratio -WeightHeightRatio = Weight ÷ Height</a:t>
            </a:r>
          </a:p>
          <a:p>
            <a:pPr algn="l">
              <a:lnSpc>
                <a:spcPts val="3379"/>
              </a:lnSpc>
            </a:pPr>
            <a:endParaRPr lang="en-US" sz="2599" spc="421">
              <a:solidFill>
                <a:srgbClr val="000000"/>
              </a:solidFill>
              <a:latin typeface="Public Sans"/>
              <a:ea typeface="Public Sans"/>
              <a:cs typeface="Public Sans"/>
              <a:sym typeface="Public Sans"/>
            </a:endParaRPr>
          </a:p>
        </p:txBody>
      </p:sp>
      <p:sp>
        <p:nvSpPr>
          <p:cNvPr id="4" name="Freeform 4"/>
          <p:cNvSpPr/>
          <p:nvPr/>
        </p:nvSpPr>
        <p:spPr>
          <a:xfrm>
            <a:off x="10558393" y="3976045"/>
            <a:ext cx="7438321" cy="3357797"/>
          </a:xfrm>
          <a:custGeom>
            <a:avLst/>
            <a:gdLst/>
            <a:ahLst/>
            <a:cxnLst/>
            <a:rect l="l" t="t" r="r" b="b"/>
            <a:pathLst>
              <a:path w="7438321" h="3357797">
                <a:moveTo>
                  <a:pt x="0" y="0"/>
                </a:moveTo>
                <a:lnTo>
                  <a:pt x="7438322" y="0"/>
                </a:lnTo>
                <a:lnTo>
                  <a:pt x="7438322" y="3357797"/>
                </a:lnTo>
                <a:lnTo>
                  <a:pt x="0" y="3357797"/>
                </a:lnTo>
                <a:lnTo>
                  <a:pt x="0" y="0"/>
                </a:lnTo>
                <a:close/>
              </a:path>
            </a:pathLst>
          </a:custGeom>
          <a:blipFill>
            <a:blip r:embed="rId2"/>
            <a:stretch>
              <a:fillRect l="-449" b="-134"/>
            </a:stretch>
          </a:blipFill>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7FAAC8"/>
        </a:solidFill>
        <a:effectLst/>
      </p:bgPr>
    </p:bg>
    <p:spTree>
      <p:nvGrpSpPr>
        <p:cNvPr id="1" name=""/>
        <p:cNvGrpSpPr/>
        <p:nvPr/>
      </p:nvGrpSpPr>
      <p:grpSpPr>
        <a:xfrm>
          <a:off x="0" y="0"/>
          <a:ext cx="0" cy="0"/>
          <a:chOff x="0" y="0"/>
          <a:chExt cx="0" cy="0"/>
        </a:xfrm>
      </p:grpSpPr>
      <p:sp>
        <p:nvSpPr>
          <p:cNvPr id="2" name="TextBox 2"/>
          <p:cNvSpPr txBox="1"/>
          <p:nvPr/>
        </p:nvSpPr>
        <p:spPr>
          <a:xfrm>
            <a:off x="202086" y="857250"/>
            <a:ext cx="17843176" cy="8984742"/>
          </a:xfrm>
          <a:prstGeom prst="rect">
            <a:avLst/>
          </a:prstGeom>
        </p:spPr>
        <p:txBody>
          <a:bodyPr lIns="0" tIns="0" rIns="0" bIns="0" rtlCol="0" anchor="t">
            <a:spAutoFit/>
          </a:bodyPr>
          <a:lstStyle/>
          <a:p>
            <a:pPr algn="just">
              <a:lnSpc>
                <a:spcPts val="3864"/>
              </a:lnSpc>
            </a:pPr>
            <a:r>
              <a:rPr lang="en-US" sz="2300" spc="280">
                <a:solidFill>
                  <a:srgbClr val="000000"/>
                </a:solidFill>
                <a:latin typeface="Agrandir"/>
                <a:ea typeface="Agrandir"/>
                <a:cs typeface="Agrandir"/>
                <a:sym typeface="Agrandir"/>
              </a:rPr>
              <a:t>1. </a:t>
            </a:r>
            <a:r>
              <a:rPr lang="en-US" sz="2300" b="1" spc="280">
                <a:solidFill>
                  <a:srgbClr val="000000"/>
                </a:solidFill>
                <a:latin typeface="Agrandir Bold"/>
                <a:ea typeface="Agrandir Bold"/>
                <a:cs typeface="Agrandir Bold"/>
                <a:sym typeface="Agrandir Bold"/>
              </a:rPr>
              <a:t>Baseline Model: Linear Regression</a:t>
            </a:r>
          </a:p>
          <a:p>
            <a:pPr marL="496571" lvl="1" indent="-248285" algn="just">
              <a:lnSpc>
                <a:spcPts val="3864"/>
              </a:lnSpc>
              <a:buFont typeface="Arial"/>
              <a:buChar char="•"/>
            </a:pPr>
            <a:r>
              <a:rPr lang="en-US" sz="2300" spc="280">
                <a:solidFill>
                  <a:srgbClr val="000000"/>
                </a:solidFill>
                <a:latin typeface="Agrandir"/>
                <a:ea typeface="Agrandir"/>
                <a:cs typeface="Agrandir"/>
                <a:sym typeface="Agrandir"/>
              </a:rPr>
              <a:t>Started with multiple linear regression as a baseline.</a:t>
            </a:r>
          </a:p>
          <a:p>
            <a:pPr marL="496571" lvl="1" indent="-248285" algn="just">
              <a:lnSpc>
                <a:spcPts val="3864"/>
              </a:lnSpc>
              <a:buFont typeface="Arial"/>
              <a:buChar char="•"/>
            </a:pPr>
            <a:r>
              <a:rPr lang="en-US" sz="2300" spc="280">
                <a:solidFill>
                  <a:srgbClr val="000000"/>
                </a:solidFill>
                <a:latin typeface="Agrandir"/>
                <a:ea typeface="Agrandir"/>
                <a:cs typeface="Agrandir"/>
                <a:sym typeface="Agrandir"/>
              </a:rPr>
              <a:t>Helps understand direction + strength of relationships.</a:t>
            </a:r>
          </a:p>
          <a:p>
            <a:pPr marL="496571" lvl="1" indent="-248285" algn="just">
              <a:lnSpc>
                <a:spcPts val="3864"/>
              </a:lnSpc>
              <a:buFont typeface="Arial"/>
              <a:buChar char="•"/>
            </a:pPr>
            <a:r>
              <a:rPr lang="en-US" sz="2300" spc="280">
                <a:solidFill>
                  <a:srgbClr val="000000"/>
                </a:solidFill>
                <a:latin typeface="Agrandir"/>
                <a:ea typeface="Agrandir"/>
                <a:cs typeface="Agrandir"/>
                <a:sym typeface="Agrandir"/>
              </a:rPr>
              <a:t>Easy to interpret and useful for initial diagnostics.</a:t>
            </a:r>
          </a:p>
          <a:p>
            <a:pPr algn="just">
              <a:lnSpc>
                <a:spcPts val="1679"/>
              </a:lnSpc>
            </a:pPr>
            <a:endParaRPr lang="en-US" sz="2300" spc="280">
              <a:solidFill>
                <a:srgbClr val="000000"/>
              </a:solidFill>
              <a:latin typeface="Agrandir"/>
              <a:ea typeface="Agrandir"/>
              <a:cs typeface="Agrandir"/>
              <a:sym typeface="Agrandir"/>
            </a:endParaRPr>
          </a:p>
          <a:p>
            <a:pPr algn="just">
              <a:lnSpc>
                <a:spcPts val="3864"/>
              </a:lnSpc>
            </a:pPr>
            <a:r>
              <a:rPr lang="en-US" sz="2300" spc="280">
                <a:solidFill>
                  <a:srgbClr val="000000"/>
                </a:solidFill>
                <a:latin typeface="Agrandir"/>
                <a:ea typeface="Agrandir"/>
                <a:cs typeface="Agrandir"/>
                <a:sym typeface="Agrandir"/>
              </a:rPr>
              <a:t>2. </a:t>
            </a:r>
            <a:r>
              <a:rPr lang="en-US" sz="2300" b="1" spc="280">
                <a:solidFill>
                  <a:srgbClr val="000000"/>
                </a:solidFill>
                <a:latin typeface="Agrandir Bold"/>
                <a:ea typeface="Agrandir Bold"/>
                <a:cs typeface="Agrandir Bold"/>
                <a:sym typeface="Agrandir Bold"/>
              </a:rPr>
              <a:t>Ordinary Least Squares (OLS) + VIF Check</a:t>
            </a:r>
          </a:p>
          <a:p>
            <a:pPr marL="496571" lvl="1" indent="-248285" algn="just">
              <a:lnSpc>
                <a:spcPts val="3864"/>
              </a:lnSpc>
              <a:buFont typeface="Arial"/>
              <a:buChar char="•"/>
            </a:pPr>
            <a:r>
              <a:rPr lang="en-US" sz="2300" spc="280">
                <a:solidFill>
                  <a:srgbClr val="000000"/>
                </a:solidFill>
                <a:latin typeface="Agrandir"/>
                <a:ea typeface="Agrandir"/>
                <a:cs typeface="Agrandir"/>
                <a:sym typeface="Agrandir"/>
              </a:rPr>
              <a:t>We applied OLS regression to analyze coefficient significance.</a:t>
            </a:r>
          </a:p>
          <a:p>
            <a:pPr marL="496571" lvl="1" indent="-248285" algn="just">
              <a:lnSpc>
                <a:spcPts val="3864"/>
              </a:lnSpc>
              <a:buFont typeface="Arial"/>
              <a:buChar char="•"/>
            </a:pPr>
            <a:r>
              <a:rPr lang="en-US" sz="2300" spc="280">
                <a:solidFill>
                  <a:srgbClr val="000000"/>
                </a:solidFill>
                <a:latin typeface="Agrandir"/>
                <a:ea typeface="Agrandir"/>
                <a:cs typeface="Agrandir"/>
                <a:sym typeface="Agrandir"/>
              </a:rPr>
              <a:t>Used Variance Inflation Factor (VIF) to detect multicollinearity.</a:t>
            </a:r>
          </a:p>
          <a:p>
            <a:pPr marL="496571" lvl="1" indent="-248285" algn="just">
              <a:lnSpc>
                <a:spcPts val="3864"/>
              </a:lnSpc>
              <a:buFont typeface="Arial"/>
              <a:buChar char="•"/>
            </a:pPr>
            <a:r>
              <a:rPr lang="en-US" sz="2300" spc="280">
                <a:solidFill>
                  <a:srgbClr val="000000"/>
                </a:solidFill>
                <a:latin typeface="Agrandir"/>
                <a:ea typeface="Agrandir"/>
                <a:cs typeface="Agrandir"/>
                <a:sym typeface="Agrandir"/>
              </a:rPr>
              <a:t>Several important medical features (Diabetes, BP Problems, Surgeries, BMI, etc.) showed high VIF.</a:t>
            </a:r>
          </a:p>
          <a:p>
            <a:pPr algn="just">
              <a:lnSpc>
                <a:spcPts val="3864"/>
              </a:lnSpc>
            </a:pPr>
            <a:r>
              <a:rPr lang="en-US" sz="2300" spc="280">
                <a:solidFill>
                  <a:srgbClr val="000000"/>
                </a:solidFill>
                <a:latin typeface="Agrandir"/>
                <a:ea typeface="Agrandir"/>
                <a:cs typeface="Agrandir"/>
                <a:sym typeface="Agrandir"/>
              </a:rPr>
              <a:t>    </a:t>
            </a:r>
          </a:p>
          <a:p>
            <a:pPr algn="just">
              <a:lnSpc>
                <a:spcPts val="3864"/>
              </a:lnSpc>
            </a:pPr>
            <a:r>
              <a:rPr lang="en-US" sz="2300" b="1" spc="280">
                <a:solidFill>
                  <a:srgbClr val="000000"/>
                </a:solidFill>
                <a:latin typeface="Agrandir Bold"/>
                <a:ea typeface="Agrandir Bold"/>
                <a:cs typeface="Agrandir Bold"/>
                <a:sym typeface="Agrandir Bold"/>
              </a:rPr>
              <a:t>Removing high-VIF features led to</a:t>
            </a:r>
            <a:r>
              <a:rPr lang="en-US" sz="2300" spc="280">
                <a:solidFill>
                  <a:srgbClr val="000000"/>
                </a:solidFill>
                <a:latin typeface="Agrandir"/>
                <a:ea typeface="Agrandir"/>
                <a:cs typeface="Agrandir"/>
                <a:sym typeface="Agrandir"/>
              </a:rPr>
              <a:t>:</a:t>
            </a:r>
          </a:p>
          <a:p>
            <a:pPr marL="496571" lvl="1" indent="-248285" algn="just">
              <a:lnSpc>
                <a:spcPts val="3864"/>
              </a:lnSpc>
              <a:buFont typeface="Arial"/>
              <a:buChar char="•"/>
            </a:pPr>
            <a:r>
              <a:rPr lang="en-US" sz="2300" spc="280">
                <a:solidFill>
                  <a:srgbClr val="000000"/>
                </a:solidFill>
                <a:latin typeface="Agrandir"/>
                <a:ea typeface="Agrandir"/>
                <a:cs typeface="Agrandir"/>
                <a:sym typeface="Agrandir"/>
              </a:rPr>
              <a:t>Loss of critical predictors</a:t>
            </a:r>
          </a:p>
          <a:p>
            <a:pPr marL="496571" lvl="1" indent="-248285" algn="just">
              <a:lnSpc>
                <a:spcPts val="3864"/>
              </a:lnSpc>
              <a:buFont typeface="Arial"/>
              <a:buChar char="•"/>
            </a:pPr>
            <a:r>
              <a:rPr lang="en-US" sz="2300" spc="280">
                <a:solidFill>
                  <a:srgbClr val="000000"/>
                </a:solidFill>
                <a:latin typeface="Agrandir"/>
                <a:ea typeface="Agrandir"/>
                <a:cs typeface="Agrandir"/>
                <a:sym typeface="Agrandir"/>
              </a:rPr>
              <a:t>Model oversimplification</a:t>
            </a:r>
          </a:p>
          <a:p>
            <a:pPr marL="496571" lvl="1" indent="-248285" algn="just">
              <a:lnSpc>
                <a:spcPts val="3864"/>
              </a:lnSpc>
              <a:buFont typeface="Arial"/>
              <a:buChar char="•"/>
            </a:pPr>
            <a:r>
              <a:rPr lang="en-US" sz="2300" spc="280">
                <a:solidFill>
                  <a:srgbClr val="000000"/>
                </a:solidFill>
                <a:latin typeface="Agrandir"/>
                <a:ea typeface="Agrandir"/>
                <a:cs typeface="Agrandir"/>
                <a:sym typeface="Agrandir"/>
              </a:rPr>
              <a:t>Drop in accuracy</a:t>
            </a:r>
          </a:p>
          <a:p>
            <a:pPr algn="just">
              <a:lnSpc>
                <a:spcPts val="3864"/>
              </a:lnSpc>
            </a:pPr>
            <a:endParaRPr lang="en-US" sz="2300" spc="280">
              <a:solidFill>
                <a:srgbClr val="000000"/>
              </a:solidFill>
              <a:latin typeface="Agrandir"/>
              <a:ea typeface="Agrandir"/>
              <a:cs typeface="Agrandir"/>
              <a:sym typeface="Agrandir"/>
            </a:endParaRPr>
          </a:p>
          <a:p>
            <a:pPr algn="just">
              <a:lnSpc>
                <a:spcPts val="3864"/>
              </a:lnSpc>
            </a:pPr>
            <a:r>
              <a:rPr lang="en-US" sz="2300" b="1" spc="280">
                <a:solidFill>
                  <a:srgbClr val="000000"/>
                </a:solidFill>
                <a:latin typeface="Agrandir Bold"/>
                <a:ea typeface="Agrandir Bold"/>
                <a:cs typeface="Agrandir Bold"/>
                <a:sym typeface="Agrandir Bold"/>
              </a:rPr>
              <a:t>Key Learning</a:t>
            </a:r>
            <a:r>
              <a:rPr lang="en-US" sz="2300" spc="280">
                <a:solidFill>
                  <a:srgbClr val="000000"/>
                </a:solidFill>
                <a:latin typeface="Agrandir"/>
                <a:ea typeface="Agrandir"/>
                <a:cs typeface="Agrandir"/>
                <a:sym typeface="Agrandir"/>
              </a:rPr>
              <a:t>:</a:t>
            </a:r>
          </a:p>
          <a:p>
            <a:pPr algn="just">
              <a:lnSpc>
                <a:spcPts val="3864"/>
              </a:lnSpc>
            </a:pPr>
            <a:r>
              <a:rPr lang="en-US" sz="2300" spc="280">
                <a:solidFill>
                  <a:srgbClr val="000000"/>
                </a:solidFill>
                <a:latin typeface="Agrandir"/>
                <a:ea typeface="Agrandir"/>
                <a:cs typeface="Agrandir"/>
                <a:sym typeface="Agrandir"/>
              </a:rPr>
              <a:t>Linear models struggled because the dataset contains correlated medical   variables → removing them  breaks the model.</a:t>
            </a:r>
          </a:p>
          <a:p>
            <a:pPr algn="just">
              <a:lnSpc>
                <a:spcPts val="3864"/>
              </a:lnSpc>
            </a:pPr>
            <a:endParaRPr lang="en-US" sz="2300" spc="280">
              <a:solidFill>
                <a:srgbClr val="000000"/>
              </a:solidFill>
              <a:latin typeface="Agrandir"/>
              <a:ea typeface="Agrandir"/>
              <a:cs typeface="Agrandir"/>
              <a:sym typeface="Agrandir"/>
            </a:endParaRPr>
          </a:p>
        </p:txBody>
      </p:sp>
      <p:sp>
        <p:nvSpPr>
          <p:cNvPr id="3" name="Freeform 3"/>
          <p:cNvSpPr/>
          <p:nvPr/>
        </p:nvSpPr>
        <p:spPr>
          <a:xfrm>
            <a:off x="13180567" y="311394"/>
            <a:ext cx="4629150" cy="4114800"/>
          </a:xfrm>
          <a:custGeom>
            <a:avLst/>
            <a:gdLst/>
            <a:ahLst/>
            <a:cxnLst/>
            <a:rect l="l" t="t" r="r" b="b"/>
            <a:pathLst>
              <a:path w="4629150" h="4114800">
                <a:moveTo>
                  <a:pt x="0" y="0"/>
                </a:moveTo>
                <a:lnTo>
                  <a:pt x="4629150" y="0"/>
                </a:lnTo>
                <a:lnTo>
                  <a:pt x="462915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TextBox 4"/>
          <p:cNvSpPr txBox="1"/>
          <p:nvPr/>
        </p:nvSpPr>
        <p:spPr>
          <a:xfrm>
            <a:off x="202086" y="272771"/>
            <a:ext cx="10957325" cy="635131"/>
          </a:xfrm>
          <a:prstGeom prst="rect">
            <a:avLst/>
          </a:prstGeom>
        </p:spPr>
        <p:txBody>
          <a:bodyPr lIns="0" tIns="0" rIns="0" bIns="0" rtlCol="0" anchor="t">
            <a:spAutoFit/>
          </a:bodyPr>
          <a:lstStyle/>
          <a:p>
            <a:pPr marL="0" lvl="0" indent="0" algn="l">
              <a:lnSpc>
                <a:spcPts val="4704"/>
              </a:lnSpc>
            </a:pPr>
            <a:r>
              <a:rPr lang="en-US" sz="4900" b="1" spc="-205">
                <a:solidFill>
                  <a:srgbClr val="000000"/>
                </a:solidFill>
                <a:latin typeface="Public Sans Bold"/>
                <a:ea typeface="Public Sans Bold"/>
                <a:cs typeface="Public Sans Bold"/>
                <a:sym typeface="Public Sans Bold"/>
              </a:rPr>
              <a:t>Modeling Approach &amp; Algorithms Used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1460</Words>
  <Application>Microsoft Office PowerPoint</Application>
  <PresentationFormat>Custom</PresentationFormat>
  <Paragraphs>168</Paragraphs>
  <Slides>14</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14</vt:i4>
      </vt:variant>
    </vt:vector>
  </HeadingPairs>
  <TitlesOfParts>
    <vt:vector size="26" baseType="lpstr">
      <vt:lpstr>Agrandir</vt:lpstr>
      <vt:lpstr>Agrandir Medium</vt:lpstr>
      <vt:lpstr>Open Sans Bold</vt:lpstr>
      <vt:lpstr>Agrandir Bold</vt:lpstr>
      <vt:lpstr>Canva Sans Bold</vt:lpstr>
      <vt:lpstr>Arial</vt:lpstr>
      <vt:lpstr>Calibri</vt:lpstr>
      <vt:lpstr>Public Sans</vt:lpstr>
      <vt:lpstr>Public Sans Bold</vt:lpstr>
      <vt:lpstr>Canva Sans</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Health Insurance Premiums Using Machine Learning</dc:title>
  <dc:creator>sai vamsee</dc:creator>
  <cp:lastModifiedBy>sai vamsee</cp:lastModifiedBy>
  <cp:revision>2</cp:revision>
  <dcterms:created xsi:type="dcterms:W3CDTF">2006-08-16T00:00:00Z</dcterms:created>
  <dcterms:modified xsi:type="dcterms:W3CDTF">2025-12-01T05:59:32Z</dcterms:modified>
  <dc:identifier>DAG6NyeIdBI</dc:identifier>
</cp:coreProperties>
</file>

<file path=docProps/thumbnail.jpeg>
</file>